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303" r:id="rId3"/>
    <p:sldId id="262" r:id="rId4"/>
    <p:sldId id="259" r:id="rId5"/>
    <p:sldId id="300" r:id="rId6"/>
    <p:sldId id="292" r:id="rId7"/>
    <p:sldId id="289" r:id="rId8"/>
    <p:sldId id="275" r:id="rId9"/>
    <p:sldId id="305" r:id="rId10"/>
    <p:sldId id="288" r:id="rId11"/>
    <p:sldId id="301" r:id="rId12"/>
    <p:sldId id="273" r:id="rId13"/>
    <p:sldId id="279" r:id="rId14"/>
    <p:sldId id="277" r:id="rId15"/>
    <p:sldId id="258" r:id="rId16"/>
    <p:sldId id="296" r:id="rId17"/>
    <p:sldId id="271" r:id="rId18"/>
    <p:sldId id="286" r:id="rId19"/>
    <p:sldId id="278" r:id="rId20"/>
    <p:sldId id="261" r:id="rId21"/>
    <p:sldId id="295" r:id="rId22"/>
    <p:sldId id="304" r:id="rId23"/>
    <p:sldId id="297" r:id="rId24"/>
    <p:sldId id="302" r:id="rId25"/>
    <p:sldId id="306" r:id="rId26"/>
    <p:sldId id="308" r:id="rId27"/>
    <p:sldId id="307" r:id="rId28"/>
    <p:sldId id="268" r:id="rId29"/>
    <p:sldId id="298" r:id="rId30"/>
    <p:sldId id="28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orient="horz" pos="2795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  <p15:guide id="4" pos="642" userDrawn="1">
          <p15:clr>
            <a:srgbClr val="A4A3A4"/>
          </p15:clr>
        </p15:guide>
        <p15:guide id="5" pos="2003" userDrawn="1">
          <p15:clr>
            <a:srgbClr val="A4A3A4"/>
          </p15:clr>
        </p15:guide>
        <p15:guide id="6" pos="4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200"/>
    <a:srgbClr val="2E8102"/>
    <a:srgbClr val="58B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6" autoAdjust="0"/>
    <p:restoredTop sz="94655" autoAdjust="0"/>
  </p:normalViewPr>
  <p:slideViewPr>
    <p:cSldViewPr snapToGrid="0" showGuides="1">
      <p:cViewPr varScale="1">
        <p:scale>
          <a:sx n="103" d="100"/>
          <a:sy n="103" d="100"/>
        </p:scale>
        <p:origin x="894" y="72"/>
      </p:cViewPr>
      <p:guideLst>
        <p:guide orient="horz" pos="1729"/>
        <p:guide orient="horz" pos="2795"/>
        <p:guide orient="horz" pos="595"/>
        <p:guide pos="642"/>
        <p:guide pos="2003"/>
        <p:guide pos="4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Pendaftar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CB-48BF-BB13-90CBD1AFEB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Lulus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CB-48BF-BB13-90CBD1AFEB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Daftar Ulang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CB-48BF-BB13-90CBD1AFE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8275160"/>
        <c:axId val="468273848"/>
      </c:barChart>
      <c:catAx>
        <c:axId val="46827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3848"/>
        <c:crosses val="autoZero"/>
        <c:auto val="1"/>
        <c:lblAlgn val="ctr"/>
        <c:lblOffset val="100"/>
        <c:noMultiLvlLbl val="0"/>
      </c:catAx>
      <c:valAx>
        <c:axId val="46827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5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Pelaksanaan Penelitian</c:v>
                </c:pt>
                <c:pt idx="1">
                  <c:v>Pelaksanaan PkM</c:v>
                </c:pt>
                <c:pt idx="2">
                  <c:v>Luaran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80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E-4A03-A821-A9CB21CC95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Pelaksanaan Penelitian</c:v>
                </c:pt>
                <c:pt idx="1">
                  <c:v>Pelaksanaan PkM</c:v>
                </c:pt>
                <c:pt idx="2">
                  <c:v>Luaran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40</c:v>
                </c:pt>
                <c:pt idx="1">
                  <c:v>80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8E-4A03-A821-A9CB21CC956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Pelaksanaan Penelitian</c:v>
                </c:pt>
                <c:pt idx="1">
                  <c:v>Pelaksanaan PkM</c:v>
                </c:pt>
                <c:pt idx="2">
                  <c:v>Luaran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41</c:v>
                </c:pt>
                <c:pt idx="1">
                  <c:v>81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E-4A03-A821-A9CB21CC95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844384"/>
        <c:axId val="443842088"/>
      </c:barChart>
      <c:catAx>
        <c:axId val="44384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42088"/>
        <c:crosses val="autoZero"/>
        <c:auto val="1"/>
        <c:lblAlgn val="ctr"/>
        <c:lblOffset val="100"/>
        <c:noMultiLvlLbl val="0"/>
      </c:catAx>
      <c:valAx>
        <c:axId val="44384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4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63057101863612E-2"/>
          <c:y val="3.5803818446399939E-2"/>
          <c:w val="0.86154674417802857"/>
          <c:h val="0.736100863543954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Hak Cipta, Desain Produk Industri, dll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16</c:v>
                </c:pt>
                <c:pt idx="2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F0-42F5-89E7-5091D13FA33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37434200"/>
        <c:axId val="537438792"/>
      </c:lineChart>
      <c:catAx>
        <c:axId val="53743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8792"/>
        <c:crosses val="autoZero"/>
        <c:auto val="1"/>
        <c:lblAlgn val="ctr"/>
        <c:lblOffset val="100"/>
        <c:noMultiLvlLbl val="0"/>
      </c:catAx>
      <c:valAx>
        <c:axId val="537438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853881774400843E-2"/>
          <c:y val="3.9487967657695133E-2"/>
          <c:w val="0.86154674417802857"/>
          <c:h val="0.736100863543954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Teknologi Tepat Guna, Produk, Karya Seni, Rekayasa Sosial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6A-470E-BD51-463E5AC25D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37434200"/>
        <c:axId val="537438792"/>
      </c:lineChart>
      <c:catAx>
        <c:axId val="53743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8792"/>
        <c:crosses val="autoZero"/>
        <c:auto val="1"/>
        <c:lblAlgn val="ctr"/>
        <c:lblOffset val="100"/>
        <c:noMultiLvlLbl val="0"/>
      </c:catAx>
      <c:valAx>
        <c:axId val="537438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63057101863612E-2"/>
          <c:y val="3.5803818446399939E-2"/>
          <c:w val="0.86154674417802857"/>
          <c:h val="0.736100863543954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Buku ISBN, Book Chapter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C5-4C7E-A78E-69569E6937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37434200"/>
        <c:axId val="537438792"/>
      </c:lineChart>
      <c:catAx>
        <c:axId val="53743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8792"/>
        <c:crosses val="autoZero"/>
        <c:auto val="1"/>
        <c:lblAlgn val="ctr"/>
        <c:lblOffset val="100"/>
        <c:noMultiLvlLbl val="0"/>
      </c:catAx>
      <c:valAx>
        <c:axId val="537438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3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Penghargaan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1</c:v>
                </c:pt>
                <c:pt idx="3">
                  <c:v>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1</c:v>
                </c:pt>
                <c:pt idx="2">
                  <c:v>7</c:v>
                </c:pt>
                <c:pt idx="3">
                  <c:v>2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1-418D-9D3A-0A083BA6C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Reviewer/Editor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1</c:v>
                </c:pt>
                <c:pt idx="3">
                  <c:v>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71-418D-9D3A-0A083BA6C3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Invitted Speaker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1</c:v>
                </c:pt>
                <c:pt idx="3">
                  <c:v>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35</c:v>
                </c:pt>
                <c:pt idx="3">
                  <c:v>28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71-418D-9D3A-0A083BA6C3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7562384"/>
        <c:axId val="427565992"/>
      </c:barChart>
      <c:catAx>
        <c:axId val="42756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5992"/>
        <c:crosses val="autoZero"/>
        <c:auto val="1"/>
        <c:lblAlgn val="ctr"/>
        <c:lblOffset val="100"/>
        <c:noMultiLvlLbl val="0"/>
      </c:catAx>
      <c:valAx>
        <c:axId val="42756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41600626563363"/>
          <c:y val="0.94041154401995919"/>
          <c:w val="0.69233274293758862"/>
          <c:h val="5.9588455980040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Wilayah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1-418D-9D3A-0A083BA6C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Nasional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71-418D-9D3A-0A083BA6C3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7562384"/>
        <c:axId val="427565992"/>
      </c:barChart>
      <c:catAx>
        <c:axId val="42756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5992"/>
        <c:crosses val="autoZero"/>
        <c:auto val="1"/>
        <c:lblAlgn val="ctr"/>
        <c:lblOffset val="100"/>
        <c:noMultiLvlLbl val="0"/>
      </c:catAx>
      <c:valAx>
        <c:axId val="42756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41600626563363"/>
          <c:y val="0.94041154401995919"/>
          <c:w val="0.77558399373436637"/>
          <c:h val="5.9588455980040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chemeClr val="tx1"/>
                </a:solidFill>
              </a:rPr>
              <a:t>Hibah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Institusi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Hibah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1-418D-9D3A-0A083BA6C3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7562384"/>
        <c:axId val="427565992"/>
      </c:barChart>
      <c:catAx>
        <c:axId val="42756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5992"/>
        <c:crosses val="autoZero"/>
        <c:auto val="1"/>
        <c:lblAlgn val="ctr"/>
        <c:lblOffset val="100"/>
        <c:noMultiLvlLbl val="0"/>
      </c:catAx>
      <c:valAx>
        <c:axId val="42756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92366451766053E-2"/>
          <c:y val="0.17417169007214625"/>
          <c:w val="0.857141814142931"/>
          <c:h val="0.66704757243361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Pendapatan (M)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7-4D11-9C82-096C0BDA39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Pendapatan (M)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11686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7-4D11-9C82-096C0BDA39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Pendapatan (M)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12005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7-4D11-9C82-096C0BDA3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3844384"/>
        <c:axId val="443842088"/>
      </c:barChart>
      <c:catAx>
        <c:axId val="44384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42088"/>
        <c:crosses val="autoZero"/>
        <c:auto val="1"/>
        <c:lblAlgn val="ctr"/>
        <c:lblOffset val="100"/>
        <c:noMultiLvlLbl val="0"/>
      </c:catAx>
      <c:valAx>
        <c:axId val="44384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4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34051980566763"/>
          <c:y val="3.2041544560957244E-2"/>
          <c:w val="0.55125404358749586"/>
          <c:h val="0.66194057029420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Pendaftar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F-4545-9385-4CDEF20FB7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Lulus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1F-4545-9385-4CDEF20FB7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Daftar Ulang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1F-4545-9385-4CDEF20FB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8275160"/>
        <c:axId val="468273848"/>
      </c:barChart>
      <c:catAx>
        <c:axId val="46827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3848"/>
        <c:crosses val="autoZero"/>
        <c:auto val="1"/>
        <c:lblAlgn val="ctr"/>
        <c:lblOffset val="100"/>
        <c:noMultiLvlLbl val="0"/>
      </c:catAx>
      <c:valAx>
        <c:axId val="46827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5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34051980566763"/>
          <c:y val="3.2041544560957244E-2"/>
          <c:w val="0.55125404358749586"/>
          <c:h val="0.66194057029420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Pendaftar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1-4319-8A14-84DBB89CB5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Lulus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B1-4319-8A14-84DBB89CB5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Daftar Ulang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1-4319-8A14-84DBB89CB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8275160"/>
        <c:axId val="468273848"/>
      </c:barChart>
      <c:catAx>
        <c:axId val="46827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3848"/>
        <c:crosses val="autoZero"/>
        <c:auto val="1"/>
        <c:lblAlgn val="ctr"/>
        <c:lblOffset val="100"/>
        <c:noMultiLvlLbl val="0"/>
      </c:catAx>
      <c:valAx>
        <c:axId val="46827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275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Wilayah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D-4DC3-B5E8-620A9DF0DE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4D-4DC3-B5E8-620A9DF0DE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Internasional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4D-4DC3-B5E8-620A9DF0DE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830936"/>
        <c:axId val="443835200"/>
      </c:barChart>
      <c:catAx>
        <c:axId val="443830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5200"/>
        <c:crosses val="autoZero"/>
        <c:auto val="1"/>
        <c:lblAlgn val="ctr"/>
        <c:lblOffset val="100"/>
        <c:noMultiLvlLbl val="0"/>
      </c:catAx>
      <c:valAx>
        <c:axId val="44383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0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Wilayah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0-4E89-B304-0DE9ABD0EA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Nasional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8</c:v>
                </c:pt>
                <c:pt idx="2">
                  <c:v>17</c:v>
                </c:pt>
                <c:pt idx="3">
                  <c:v>14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70-4E89-B304-0DE9ABD0EA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Internasional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0-4E89-B304-0DE9ABD0EA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830936"/>
        <c:axId val="443835200"/>
      </c:barChart>
      <c:catAx>
        <c:axId val="443830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5200"/>
        <c:crosses val="autoZero"/>
        <c:auto val="1"/>
        <c:lblAlgn val="ctr"/>
        <c:lblOffset val="100"/>
        <c:noMultiLvlLbl val="0"/>
      </c:catAx>
      <c:valAx>
        <c:axId val="44383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0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TS-4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Profesi</c:v>
                </c:pt>
                <c:pt idx="1">
                  <c:v>D3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2.94</c:v>
                </c:pt>
                <c:pt idx="1">
                  <c:v>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44-4B83-8FE2-68F3D102A4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TS-3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Profesi</c:v>
                </c:pt>
                <c:pt idx="1">
                  <c:v>D3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5.27</c:v>
                </c:pt>
                <c:pt idx="1">
                  <c:v>5.32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44-4B83-8FE2-68F3D102A4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TS-2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Profesi</c:v>
                </c:pt>
                <c:pt idx="1">
                  <c:v>D3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1.79</c:v>
                </c:pt>
                <c:pt idx="1">
                  <c:v>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44-4B83-8FE2-68F3D102A4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830936"/>
        <c:axId val="443835200"/>
      </c:barChart>
      <c:catAx>
        <c:axId val="443830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5200"/>
        <c:crosses val="autoZero"/>
        <c:auto val="1"/>
        <c:lblAlgn val="ctr"/>
        <c:lblOffset val="100"/>
        <c:noMultiLvlLbl val="0"/>
      </c:catAx>
      <c:valAx>
        <c:axId val="44383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0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TS-4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Profesi</c:v>
                </c:pt>
                <c:pt idx="1">
                  <c:v>D3</c:v>
                </c:pt>
                <c:pt idx="2">
                  <c:v>Sarjana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3.68</c:v>
                </c:pt>
                <c:pt idx="1">
                  <c:v>3.32</c:v>
                </c:pt>
                <c:pt idx="2">
                  <c:v>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8-4C90-A05D-8846F782D7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TS-3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Profesi</c:v>
                </c:pt>
                <c:pt idx="1">
                  <c:v>D3</c:v>
                </c:pt>
                <c:pt idx="2">
                  <c:v>Sarjana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3.84</c:v>
                </c:pt>
                <c:pt idx="1">
                  <c:v>3.68</c:v>
                </c:pt>
                <c:pt idx="2">
                  <c:v>3.67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08-4C90-A05D-8846F782D7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TS-2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Profesi</c:v>
                </c:pt>
                <c:pt idx="1">
                  <c:v>D3</c:v>
                </c:pt>
                <c:pt idx="2">
                  <c:v>Sarjana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3.85</c:v>
                </c:pt>
                <c:pt idx="1">
                  <c:v>3.71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08-4C90-A05D-8846F782D7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43830936"/>
        <c:axId val="443835200"/>
      </c:barChart>
      <c:catAx>
        <c:axId val="443830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835200"/>
        <c:crosses val="autoZero"/>
        <c:auto val="1"/>
        <c:lblAlgn val="ctr"/>
        <c:lblOffset val="100"/>
        <c:noMultiLvlLbl val="0"/>
      </c:catAx>
      <c:valAx>
        <c:axId val="443835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3830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tx1"/>
                </a:solidFill>
              </a:rPr>
              <a:t>Jabatan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Akademik</a:t>
            </a:r>
            <a:endParaRPr lang="en-US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ASISTEN AHLI</c:v>
                </c:pt>
                <c:pt idx="1">
                  <c:v>LEKTOR</c:v>
                </c:pt>
                <c:pt idx="2">
                  <c:v>TENAGA KEPENDIDIKAN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8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AD-4464-9F94-65E039932C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ASISTEN AHLI</c:v>
                </c:pt>
                <c:pt idx="1">
                  <c:v>LEKTOR</c:v>
                </c:pt>
                <c:pt idx="2">
                  <c:v>TENAGA KEPENDIDIKAN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AD-4464-9F94-65E039932C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ASISTEN AHLI</c:v>
                </c:pt>
                <c:pt idx="1">
                  <c:v>LEKTOR</c:v>
                </c:pt>
                <c:pt idx="2">
                  <c:v>TENAGA KEPENDIDIKAN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AD-4464-9F94-65E039932C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47605048"/>
        <c:axId val="547601440"/>
      </c:barChart>
      <c:catAx>
        <c:axId val="547605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1440"/>
        <c:crosses val="autoZero"/>
        <c:auto val="1"/>
        <c:lblAlgn val="ctr"/>
        <c:lblOffset val="100"/>
        <c:noMultiLvlLbl val="0"/>
      </c:catAx>
      <c:valAx>
        <c:axId val="54760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35835050443421"/>
          <c:y val="0.13530566349190995"/>
          <c:w val="0.36425018870526027"/>
          <c:h val="0.7462932942129619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52D065-55F0-461E-939A-07B4AA942820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F9654AB-456A-4A8E-8F54-CEE4EE7A7B2D}">
      <dgm:prSet phldrT="[Text]" custT="1"/>
      <dgm:spPr/>
      <dgm:t>
        <a:bodyPr/>
        <a:lstStyle/>
        <a:p>
          <a:r>
            <a:rPr lang="en-US" sz="3200" dirty="0"/>
            <a:t>2022</a:t>
          </a:r>
        </a:p>
      </dgm:t>
    </dgm:pt>
    <dgm:pt modelId="{A71E2A4E-269D-4164-9F3D-33469E0326FB}" type="parTrans" cxnId="{B005717B-85A3-490E-967A-5E5095290A40}">
      <dgm:prSet/>
      <dgm:spPr/>
      <dgm:t>
        <a:bodyPr/>
        <a:lstStyle/>
        <a:p>
          <a:endParaRPr lang="en-US"/>
        </a:p>
      </dgm:t>
    </dgm:pt>
    <dgm:pt modelId="{A0D2E590-4E48-4A09-9DD4-5FA7B9F4F6DA}" type="sibTrans" cxnId="{B005717B-85A3-490E-967A-5E5095290A40}">
      <dgm:prSet/>
      <dgm:spPr/>
      <dgm:t>
        <a:bodyPr/>
        <a:lstStyle/>
        <a:p>
          <a:endParaRPr lang="en-US"/>
        </a:p>
      </dgm:t>
    </dgm:pt>
    <dgm:pt modelId="{3BF1722B-718F-4A71-BBC1-5EB611D55A78}">
      <dgm:prSet phldrT="[Text]" custT="1"/>
      <dgm:spPr/>
      <dgm:t>
        <a:bodyPr/>
        <a:lstStyle/>
        <a:p>
          <a:r>
            <a:rPr lang="en-US" sz="3200" dirty="0"/>
            <a:t>2023</a:t>
          </a:r>
        </a:p>
      </dgm:t>
    </dgm:pt>
    <dgm:pt modelId="{E26FF16E-BBA7-46E7-BCE9-E5D798F80013}" type="parTrans" cxnId="{E8C1E743-5C33-424B-8FDB-87F65CAF519B}">
      <dgm:prSet/>
      <dgm:spPr/>
      <dgm:t>
        <a:bodyPr/>
        <a:lstStyle/>
        <a:p>
          <a:endParaRPr lang="en-US"/>
        </a:p>
      </dgm:t>
    </dgm:pt>
    <dgm:pt modelId="{2CF8AB31-AC7E-41BE-912E-13BDA8964AB9}" type="sibTrans" cxnId="{E8C1E743-5C33-424B-8FDB-87F65CAF519B}">
      <dgm:prSet/>
      <dgm:spPr/>
      <dgm:t>
        <a:bodyPr/>
        <a:lstStyle/>
        <a:p>
          <a:endParaRPr lang="en-US"/>
        </a:p>
      </dgm:t>
    </dgm:pt>
    <dgm:pt modelId="{9EB6087D-422F-400D-AAF9-A872C596DA54}">
      <dgm:prSet phldrT="[Text]" custT="1"/>
      <dgm:spPr/>
      <dgm:t>
        <a:bodyPr/>
        <a:lstStyle/>
        <a:p>
          <a:r>
            <a:rPr lang="en-US" sz="3200" dirty="0"/>
            <a:t>2024</a:t>
          </a:r>
        </a:p>
      </dgm:t>
    </dgm:pt>
    <dgm:pt modelId="{A65E6650-C6B5-4678-AE23-E705B3FED16C}" type="parTrans" cxnId="{40C99AD4-13B7-4826-81F9-A4E5C385FD04}">
      <dgm:prSet/>
      <dgm:spPr/>
      <dgm:t>
        <a:bodyPr/>
        <a:lstStyle/>
        <a:p>
          <a:endParaRPr lang="en-US"/>
        </a:p>
      </dgm:t>
    </dgm:pt>
    <dgm:pt modelId="{4C40609E-C3B0-478F-B478-20D3EEFD7D81}" type="sibTrans" cxnId="{40C99AD4-13B7-4826-81F9-A4E5C385FD04}">
      <dgm:prSet/>
      <dgm:spPr/>
      <dgm:t>
        <a:bodyPr/>
        <a:lstStyle/>
        <a:p>
          <a:endParaRPr lang="en-US"/>
        </a:p>
      </dgm:t>
    </dgm:pt>
    <dgm:pt modelId="{95D757E4-E77F-4D25-B86E-EEA07D467195}">
      <dgm:prSet/>
      <dgm:spPr/>
      <dgm:t>
        <a:bodyPr/>
        <a:lstStyle/>
        <a:p>
          <a:endParaRPr lang="en-US"/>
        </a:p>
      </dgm:t>
    </dgm:pt>
    <dgm:pt modelId="{B6BFCAEB-CDBE-4D1D-9FEA-EDC0FAC40FAB}" type="parTrans" cxnId="{FD21C949-6FDB-4064-A503-B7D619578F60}">
      <dgm:prSet/>
      <dgm:spPr/>
      <dgm:t>
        <a:bodyPr/>
        <a:lstStyle/>
        <a:p>
          <a:endParaRPr lang="en-US"/>
        </a:p>
      </dgm:t>
    </dgm:pt>
    <dgm:pt modelId="{22C8E097-ECC9-47B8-8684-48805DFDBAC1}" type="sibTrans" cxnId="{FD21C949-6FDB-4064-A503-B7D619578F60}">
      <dgm:prSet/>
      <dgm:spPr/>
      <dgm:t>
        <a:bodyPr/>
        <a:lstStyle/>
        <a:p>
          <a:endParaRPr lang="en-US"/>
        </a:p>
      </dgm:t>
    </dgm:pt>
    <dgm:pt modelId="{2B940141-AA57-4C11-A21B-2AF8B9560729}">
      <dgm:prSet/>
      <dgm:spPr/>
      <dgm:t>
        <a:bodyPr/>
        <a:lstStyle/>
        <a:p>
          <a:endParaRPr lang="en-US"/>
        </a:p>
      </dgm:t>
    </dgm:pt>
    <dgm:pt modelId="{D4B80262-3188-4B4B-ADE1-B321BD6CB2BB}" type="parTrans" cxnId="{3EB684F0-F56F-48E2-80E3-E352F81E452D}">
      <dgm:prSet/>
      <dgm:spPr/>
      <dgm:t>
        <a:bodyPr/>
        <a:lstStyle/>
        <a:p>
          <a:endParaRPr lang="en-US"/>
        </a:p>
      </dgm:t>
    </dgm:pt>
    <dgm:pt modelId="{D35207C7-F094-42AF-BA65-0D70327BD98E}" type="sibTrans" cxnId="{3EB684F0-F56F-48E2-80E3-E352F81E452D}">
      <dgm:prSet/>
      <dgm:spPr/>
      <dgm:t>
        <a:bodyPr/>
        <a:lstStyle/>
        <a:p>
          <a:endParaRPr lang="en-US"/>
        </a:p>
      </dgm:t>
    </dgm:pt>
    <dgm:pt modelId="{9A15045D-9F73-4763-A67F-21158D037767}" type="pres">
      <dgm:prSet presAssocID="{5552D065-55F0-461E-939A-07B4AA942820}" presName="rootnode" presStyleCnt="0">
        <dgm:presLayoutVars>
          <dgm:chMax/>
          <dgm:chPref/>
          <dgm:dir/>
          <dgm:animLvl val="lvl"/>
        </dgm:presLayoutVars>
      </dgm:prSet>
      <dgm:spPr/>
    </dgm:pt>
    <dgm:pt modelId="{F6D5F224-9D8D-481C-9862-29F89CB2921C}" type="pres">
      <dgm:prSet presAssocID="{AF9654AB-456A-4A8E-8F54-CEE4EE7A7B2D}" presName="composite" presStyleCnt="0"/>
      <dgm:spPr/>
    </dgm:pt>
    <dgm:pt modelId="{D30FA783-9064-4A47-8817-EF6F38049EC6}" type="pres">
      <dgm:prSet presAssocID="{AF9654AB-456A-4A8E-8F54-CEE4EE7A7B2D}" presName="LShape" presStyleLbl="alignNode1" presStyleIdx="0" presStyleCnt="9" custLinFactNeighborX="-113" custLinFactNeighborY="-20186"/>
      <dgm:spPr/>
    </dgm:pt>
    <dgm:pt modelId="{83C4A342-E631-4823-85E2-778063EFEB2F}" type="pres">
      <dgm:prSet presAssocID="{AF9654AB-456A-4A8E-8F54-CEE4EE7A7B2D}" presName="ParentText" presStyleLbl="revTx" presStyleIdx="0" presStyleCnt="5" custLinFactNeighborX="3064" custLinFactNeighborY="-11034">
        <dgm:presLayoutVars>
          <dgm:chMax val="0"/>
          <dgm:chPref val="0"/>
          <dgm:bulletEnabled val="1"/>
        </dgm:presLayoutVars>
      </dgm:prSet>
      <dgm:spPr/>
    </dgm:pt>
    <dgm:pt modelId="{97AAB661-D817-4620-BD36-AD66E554E740}" type="pres">
      <dgm:prSet presAssocID="{AF9654AB-456A-4A8E-8F54-CEE4EE7A7B2D}" presName="Triangle" presStyleLbl="alignNode1" presStyleIdx="1" presStyleCnt="9"/>
      <dgm:spPr/>
    </dgm:pt>
    <dgm:pt modelId="{6E06228F-8E65-4406-B9C3-EED67E3C9807}" type="pres">
      <dgm:prSet presAssocID="{A0D2E590-4E48-4A09-9DD4-5FA7B9F4F6DA}" presName="sibTrans" presStyleCnt="0"/>
      <dgm:spPr/>
    </dgm:pt>
    <dgm:pt modelId="{3B04295C-0CB4-4569-B9F5-F12DE3215E8C}" type="pres">
      <dgm:prSet presAssocID="{A0D2E590-4E48-4A09-9DD4-5FA7B9F4F6DA}" presName="space" presStyleCnt="0"/>
      <dgm:spPr/>
    </dgm:pt>
    <dgm:pt modelId="{C17D6D55-A5F0-49E9-8676-AE3141AFA893}" type="pres">
      <dgm:prSet presAssocID="{3BF1722B-718F-4A71-BBC1-5EB611D55A78}" presName="composite" presStyleCnt="0"/>
      <dgm:spPr/>
    </dgm:pt>
    <dgm:pt modelId="{07F1BF46-32BF-44C1-A89A-13F40BDFD6D9}" type="pres">
      <dgm:prSet presAssocID="{3BF1722B-718F-4A71-BBC1-5EB611D55A78}" presName="LShape" presStyleLbl="alignNode1" presStyleIdx="2" presStyleCnt="9"/>
      <dgm:spPr/>
    </dgm:pt>
    <dgm:pt modelId="{9C4FE385-ED13-44F6-B4BA-CEF999C8F9E9}" type="pres">
      <dgm:prSet presAssocID="{3BF1722B-718F-4A71-BBC1-5EB611D55A78}" presName="ParentText" presStyleLbl="revTx" presStyleIdx="1" presStyleCnt="5" custLinFactNeighborX="4422" custLinFactNeighborY="937">
        <dgm:presLayoutVars>
          <dgm:chMax val="0"/>
          <dgm:chPref val="0"/>
          <dgm:bulletEnabled val="1"/>
        </dgm:presLayoutVars>
      </dgm:prSet>
      <dgm:spPr/>
    </dgm:pt>
    <dgm:pt modelId="{55F7E504-C438-425A-A35B-CF1F270925F8}" type="pres">
      <dgm:prSet presAssocID="{3BF1722B-718F-4A71-BBC1-5EB611D55A78}" presName="Triangle" presStyleLbl="alignNode1" presStyleIdx="3" presStyleCnt="9"/>
      <dgm:spPr/>
    </dgm:pt>
    <dgm:pt modelId="{9B0C64C5-FDB4-451A-8C7E-42B175C8FF25}" type="pres">
      <dgm:prSet presAssocID="{2CF8AB31-AC7E-41BE-912E-13BDA8964AB9}" presName="sibTrans" presStyleCnt="0"/>
      <dgm:spPr/>
    </dgm:pt>
    <dgm:pt modelId="{84830375-B190-4953-BCE2-5C8859071A79}" type="pres">
      <dgm:prSet presAssocID="{2CF8AB31-AC7E-41BE-912E-13BDA8964AB9}" presName="space" presStyleCnt="0"/>
      <dgm:spPr/>
    </dgm:pt>
    <dgm:pt modelId="{3AD63836-8DAA-4B5E-B3E1-A0BE75F78FFA}" type="pres">
      <dgm:prSet presAssocID="{9EB6087D-422F-400D-AAF9-A872C596DA54}" presName="composite" presStyleCnt="0"/>
      <dgm:spPr/>
    </dgm:pt>
    <dgm:pt modelId="{D9B87943-5C45-40C1-8C5A-BC6EABC84ECE}" type="pres">
      <dgm:prSet presAssocID="{9EB6087D-422F-400D-AAF9-A872C596DA54}" presName="LShape" presStyleLbl="alignNode1" presStyleIdx="4" presStyleCnt="9"/>
      <dgm:spPr/>
    </dgm:pt>
    <dgm:pt modelId="{ECBDF4C7-3CB6-4C9F-8B0F-99FC7D7943FC}" type="pres">
      <dgm:prSet presAssocID="{9EB6087D-422F-400D-AAF9-A872C596DA54}" presName="ParentText" presStyleLbl="revTx" presStyleIdx="2" presStyleCnt="5" custLinFactNeighborX="2763" custLinFactNeighborY="847">
        <dgm:presLayoutVars>
          <dgm:chMax val="0"/>
          <dgm:chPref val="0"/>
          <dgm:bulletEnabled val="1"/>
        </dgm:presLayoutVars>
      </dgm:prSet>
      <dgm:spPr/>
    </dgm:pt>
    <dgm:pt modelId="{3DB123A0-6711-4A94-911D-DA175E83E601}" type="pres">
      <dgm:prSet presAssocID="{9EB6087D-422F-400D-AAF9-A872C596DA54}" presName="Triangle" presStyleLbl="alignNode1" presStyleIdx="5" presStyleCnt="9"/>
      <dgm:spPr/>
    </dgm:pt>
    <dgm:pt modelId="{4DD94A32-95F4-4B63-AC25-F4B90AA0324D}" type="pres">
      <dgm:prSet presAssocID="{4C40609E-C3B0-478F-B478-20D3EEFD7D81}" presName="sibTrans" presStyleCnt="0"/>
      <dgm:spPr/>
    </dgm:pt>
    <dgm:pt modelId="{76351AD0-DFC6-44B6-AB14-25D2CB7E8A0B}" type="pres">
      <dgm:prSet presAssocID="{4C40609E-C3B0-478F-B478-20D3EEFD7D81}" presName="space" presStyleCnt="0"/>
      <dgm:spPr/>
    </dgm:pt>
    <dgm:pt modelId="{53711BA5-F117-44BD-BC21-D429CEB89818}" type="pres">
      <dgm:prSet presAssocID="{95D757E4-E77F-4D25-B86E-EEA07D467195}" presName="composite" presStyleCnt="0"/>
      <dgm:spPr/>
    </dgm:pt>
    <dgm:pt modelId="{736A98A8-FA92-4C8E-A973-BDBEFDF9E7A1}" type="pres">
      <dgm:prSet presAssocID="{95D757E4-E77F-4D25-B86E-EEA07D467195}" presName="LShape" presStyleLbl="alignNode1" presStyleIdx="6" presStyleCnt="9"/>
      <dgm:spPr/>
    </dgm:pt>
    <dgm:pt modelId="{952FA277-6BEC-43D6-8968-4715D96CE6A0}" type="pres">
      <dgm:prSet presAssocID="{95D757E4-E77F-4D25-B86E-EEA07D46719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F9C05C52-78E8-4E07-B046-A9849167F2C1}" type="pres">
      <dgm:prSet presAssocID="{95D757E4-E77F-4D25-B86E-EEA07D467195}" presName="Triangle" presStyleLbl="alignNode1" presStyleIdx="7" presStyleCnt="9"/>
      <dgm:spPr/>
    </dgm:pt>
    <dgm:pt modelId="{4CF6F909-3A57-4C30-A04E-EE9ADA960922}" type="pres">
      <dgm:prSet presAssocID="{22C8E097-ECC9-47B8-8684-48805DFDBAC1}" presName="sibTrans" presStyleCnt="0"/>
      <dgm:spPr/>
    </dgm:pt>
    <dgm:pt modelId="{23A1ADA2-764A-4D8B-86C3-3BEBB58B84EE}" type="pres">
      <dgm:prSet presAssocID="{22C8E097-ECC9-47B8-8684-48805DFDBAC1}" presName="space" presStyleCnt="0"/>
      <dgm:spPr/>
    </dgm:pt>
    <dgm:pt modelId="{4EF8F89F-3E67-4D22-92C7-2E79B3AF4EB7}" type="pres">
      <dgm:prSet presAssocID="{2B940141-AA57-4C11-A21B-2AF8B9560729}" presName="composite" presStyleCnt="0"/>
      <dgm:spPr/>
    </dgm:pt>
    <dgm:pt modelId="{784EE903-EA18-45E2-A45F-8DE42859143A}" type="pres">
      <dgm:prSet presAssocID="{2B940141-AA57-4C11-A21B-2AF8B9560729}" presName="LShape" presStyleLbl="alignNode1" presStyleIdx="8" presStyleCnt="9"/>
      <dgm:spPr/>
    </dgm:pt>
    <dgm:pt modelId="{0F88C4D7-DE64-45FC-A8B6-A250CC30DFF1}" type="pres">
      <dgm:prSet presAssocID="{2B940141-AA57-4C11-A21B-2AF8B956072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C3B0116-8D8C-46E1-B402-D4E7F284B41E}" type="presOf" srcId="{5552D065-55F0-461E-939A-07B4AA942820}" destId="{9A15045D-9F73-4763-A67F-21158D037767}" srcOrd="0" destOrd="0" presId="urn:microsoft.com/office/officeart/2009/3/layout/StepUpProcess"/>
    <dgm:cxn modelId="{9CD85F19-48C1-449B-B0F5-91DF5F0361DF}" type="presOf" srcId="{95D757E4-E77F-4D25-B86E-EEA07D467195}" destId="{952FA277-6BEC-43D6-8968-4715D96CE6A0}" srcOrd="0" destOrd="0" presId="urn:microsoft.com/office/officeart/2009/3/layout/StepUpProcess"/>
    <dgm:cxn modelId="{E1BA0E32-2000-470D-B0FC-74A1FD230774}" type="presOf" srcId="{AF9654AB-456A-4A8E-8F54-CEE4EE7A7B2D}" destId="{83C4A342-E631-4823-85E2-778063EFEB2F}" srcOrd="0" destOrd="0" presId="urn:microsoft.com/office/officeart/2009/3/layout/StepUpProcess"/>
    <dgm:cxn modelId="{E8C1E743-5C33-424B-8FDB-87F65CAF519B}" srcId="{5552D065-55F0-461E-939A-07B4AA942820}" destId="{3BF1722B-718F-4A71-BBC1-5EB611D55A78}" srcOrd="1" destOrd="0" parTransId="{E26FF16E-BBA7-46E7-BCE9-E5D798F80013}" sibTransId="{2CF8AB31-AC7E-41BE-912E-13BDA8964AB9}"/>
    <dgm:cxn modelId="{FD21C949-6FDB-4064-A503-B7D619578F60}" srcId="{5552D065-55F0-461E-939A-07B4AA942820}" destId="{95D757E4-E77F-4D25-B86E-EEA07D467195}" srcOrd="3" destOrd="0" parTransId="{B6BFCAEB-CDBE-4D1D-9FEA-EDC0FAC40FAB}" sibTransId="{22C8E097-ECC9-47B8-8684-48805DFDBAC1}"/>
    <dgm:cxn modelId="{B005717B-85A3-490E-967A-5E5095290A40}" srcId="{5552D065-55F0-461E-939A-07B4AA942820}" destId="{AF9654AB-456A-4A8E-8F54-CEE4EE7A7B2D}" srcOrd="0" destOrd="0" parTransId="{A71E2A4E-269D-4164-9F3D-33469E0326FB}" sibTransId="{A0D2E590-4E48-4A09-9DD4-5FA7B9F4F6DA}"/>
    <dgm:cxn modelId="{3DCF20CF-594C-49BC-8117-70105DB5EF55}" type="presOf" srcId="{3BF1722B-718F-4A71-BBC1-5EB611D55A78}" destId="{9C4FE385-ED13-44F6-B4BA-CEF999C8F9E9}" srcOrd="0" destOrd="0" presId="urn:microsoft.com/office/officeart/2009/3/layout/StepUpProcess"/>
    <dgm:cxn modelId="{40C99AD4-13B7-4826-81F9-A4E5C385FD04}" srcId="{5552D065-55F0-461E-939A-07B4AA942820}" destId="{9EB6087D-422F-400D-AAF9-A872C596DA54}" srcOrd="2" destOrd="0" parTransId="{A65E6650-C6B5-4678-AE23-E705B3FED16C}" sibTransId="{4C40609E-C3B0-478F-B478-20D3EEFD7D81}"/>
    <dgm:cxn modelId="{B923C1D5-FA58-4FEF-9EB1-A8179EDCCAF7}" type="presOf" srcId="{2B940141-AA57-4C11-A21B-2AF8B9560729}" destId="{0F88C4D7-DE64-45FC-A8B6-A250CC30DFF1}" srcOrd="0" destOrd="0" presId="urn:microsoft.com/office/officeart/2009/3/layout/StepUpProcess"/>
    <dgm:cxn modelId="{2F1012E8-B2B5-46FA-BF90-B77B2E5EB3B0}" type="presOf" srcId="{9EB6087D-422F-400D-AAF9-A872C596DA54}" destId="{ECBDF4C7-3CB6-4C9F-8B0F-99FC7D7943FC}" srcOrd="0" destOrd="0" presId="urn:microsoft.com/office/officeart/2009/3/layout/StepUpProcess"/>
    <dgm:cxn modelId="{3EB684F0-F56F-48E2-80E3-E352F81E452D}" srcId="{5552D065-55F0-461E-939A-07B4AA942820}" destId="{2B940141-AA57-4C11-A21B-2AF8B9560729}" srcOrd="4" destOrd="0" parTransId="{D4B80262-3188-4B4B-ADE1-B321BD6CB2BB}" sibTransId="{D35207C7-F094-42AF-BA65-0D70327BD98E}"/>
    <dgm:cxn modelId="{A842F7DF-7208-4135-9301-8B189365CEB6}" type="presParOf" srcId="{9A15045D-9F73-4763-A67F-21158D037767}" destId="{F6D5F224-9D8D-481C-9862-29F89CB2921C}" srcOrd="0" destOrd="0" presId="urn:microsoft.com/office/officeart/2009/3/layout/StepUpProcess"/>
    <dgm:cxn modelId="{43C3DDD3-7DA8-428B-8A25-B86985DC74E5}" type="presParOf" srcId="{F6D5F224-9D8D-481C-9862-29F89CB2921C}" destId="{D30FA783-9064-4A47-8817-EF6F38049EC6}" srcOrd="0" destOrd="0" presId="urn:microsoft.com/office/officeart/2009/3/layout/StepUpProcess"/>
    <dgm:cxn modelId="{46724DE3-5266-4E75-9015-FE632C2324FD}" type="presParOf" srcId="{F6D5F224-9D8D-481C-9862-29F89CB2921C}" destId="{83C4A342-E631-4823-85E2-778063EFEB2F}" srcOrd="1" destOrd="0" presId="urn:microsoft.com/office/officeart/2009/3/layout/StepUpProcess"/>
    <dgm:cxn modelId="{4C331291-2100-4658-AD09-66A572B6AD52}" type="presParOf" srcId="{F6D5F224-9D8D-481C-9862-29F89CB2921C}" destId="{97AAB661-D817-4620-BD36-AD66E554E740}" srcOrd="2" destOrd="0" presId="urn:microsoft.com/office/officeart/2009/3/layout/StepUpProcess"/>
    <dgm:cxn modelId="{F832985A-4735-4063-B78B-9DC018A38BA2}" type="presParOf" srcId="{9A15045D-9F73-4763-A67F-21158D037767}" destId="{6E06228F-8E65-4406-B9C3-EED67E3C9807}" srcOrd="1" destOrd="0" presId="urn:microsoft.com/office/officeart/2009/3/layout/StepUpProcess"/>
    <dgm:cxn modelId="{6AE768AB-6C69-4F41-B75C-2F059BAF28BA}" type="presParOf" srcId="{6E06228F-8E65-4406-B9C3-EED67E3C9807}" destId="{3B04295C-0CB4-4569-B9F5-F12DE3215E8C}" srcOrd="0" destOrd="0" presId="urn:microsoft.com/office/officeart/2009/3/layout/StepUpProcess"/>
    <dgm:cxn modelId="{B595F9AF-F788-46DF-9D9E-710AA1F058FD}" type="presParOf" srcId="{9A15045D-9F73-4763-A67F-21158D037767}" destId="{C17D6D55-A5F0-49E9-8676-AE3141AFA893}" srcOrd="2" destOrd="0" presId="urn:microsoft.com/office/officeart/2009/3/layout/StepUpProcess"/>
    <dgm:cxn modelId="{B4CFB239-A30D-46AF-985B-110056F747F7}" type="presParOf" srcId="{C17D6D55-A5F0-49E9-8676-AE3141AFA893}" destId="{07F1BF46-32BF-44C1-A89A-13F40BDFD6D9}" srcOrd="0" destOrd="0" presId="urn:microsoft.com/office/officeart/2009/3/layout/StepUpProcess"/>
    <dgm:cxn modelId="{DC502FAE-F3FE-4CD7-AAA9-9FEB1A0294E0}" type="presParOf" srcId="{C17D6D55-A5F0-49E9-8676-AE3141AFA893}" destId="{9C4FE385-ED13-44F6-B4BA-CEF999C8F9E9}" srcOrd="1" destOrd="0" presId="urn:microsoft.com/office/officeart/2009/3/layout/StepUpProcess"/>
    <dgm:cxn modelId="{81AE1F83-3A7D-4D0C-810F-0C60F19847DE}" type="presParOf" srcId="{C17D6D55-A5F0-49E9-8676-AE3141AFA893}" destId="{55F7E504-C438-425A-A35B-CF1F270925F8}" srcOrd="2" destOrd="0" presId="urn:microsoft.com/office/officeart/2009/3/layout/StepUpProcess"/>
    <dgm:cxn modelId="{7B2A78E3-5A57-49BF-AF11-4195F468B232}" type="presParOf" srcId="{9A15045D-9F73-4763-A67F-21158D037767}" destId="{9B0C64C5-FDB4-451A-8C7E-42B175C8FF25}" srcOrd="3" destOrd="0" presId="urn:microsoft.com/office/officeart/2009/3/layout/StepUpProcess"/>
    <dgm:cxn modelId="{70DF05A3-D911-4490-9BD2-46BE4BC35BBA}" type="presParOf" srcId="{9B0C64C5-FDB4-451A-8C7E-42B175C8FF25}" destId="{84830375-B190-4953-BCE2-5C8859071A79}" srcOrd="0" destOrd="0" presId="urn:microsoft.com/office/officeart/2009/3/layout/StepUpProcess"/>
    <dgm:cxn modelId="{CDDCD57E-2CD7-488E-96AA-5500D9A15D98}" type="presParOf" srcId="{9A15045D-9F73-4763-A67F-21158D037767}" destId="{3AD63836-8DAA-4B5E-B3E1-A0BE75F78FFA}" srcOrd="4" destOrd="0" presId="urn:microsoft.com/office/officeart/2009/3/layout/StepUpProcess"/>
    <dgm:cxn modelId="{215DDE38-3265-494D-BBC3-4B74F52FB22F}" type="presParOf" srcId="{3AD63836-8DAA-4B5E-B3E1-A0BE75F78FFA}" destId="{D9B87943-5C45-40C1-8C5A-BC6EABC84ECE}" srcOrd="0" destOrd="0" presId="urn:microsoft.com/office/officeart/2009/3/layout/StepUpProcess"/>
    <dgm:cxn modelId="{D87D5BFD-AFB0-4BC0-BED0-3DD67320DD96}" type="presParOf" srcId="{3AD63836-8DAA-4B5E-B3E1-A0BE75F78FFA}" destId="{ECBDF4C7-3CB6-4C9F-8B0F-99FC7D7943FC}" srcOrd="1" destOrd="0" presId="urn:microsoft.com/office/officeart/2009/3/layout/StepUpProcess"/>
    <dgm:cxn modelId="{A25E6B07-5D57-434F-81A0-243A7092A493}" type="presParOf" srcId="{3AD63836-8DAA-4B5E-B3E1-A0BE75F78FFA}" destId="{3DB123A0-6711-4A94-911D-DA175E83E601}" srcOrd="2" destOrd="0" presId="urn:microsoft.com/office/officeart/2009/3/layout/StepUpProcess"/>
    <dgm:cxn modelId="{614D5ABF-0FD9-4399-8B29-D0B4C02FFDB8}" type="presParOf" srcId="{9A15045D-9F73-4763-A67F-21158D037767}" destId="{4DD94A32-95F4-4B63-AC25-F4B90AA0324D}" srcOrd="5" destOrd="0" presId="urn:microsoft.com/office/officeart/2009/3/layout/StepUpProcess"/>
    <dgm:cxn modelId="{525347A0-64E2-4974-A65D-585D693C7FDD}" type="presParOf" srcId="{4DD94A32-95F4-4B63-AC25-F4B90AA0324D}" destId="{76351AD0-DFC6-44B6-AB14-25D2CB7E8A0B}" srcOrd="0" destOrd="0" presId="urn:microsoft.com/office/officeart/2009/3/layout/StepUpProcess"/>
    <dgm:cxn modelId="{842D33D7-D74C-4B31-A14C-66A02A7EAECD}" type="presParOf" srcId="{9A15045D-9F73-4763-A67F-21158D037767}" destId="{53711BA5-F117-44BD-BC21-D429CEB89818}" srcOrd="6" destOrd="0" presId="urn:microsoft.com/office/officeart/2009/3/layout/StepUpProcess"/>
    <dgm:cxn modelId="{83548DD8-AFF8-49CC-A128-F02754B1E747}" type="presParOf" srcId="{53711BA5-F117-44BD-BC21-D429CEB89818}" destId="{736A98A8-FA92-4C8E-A973-BDBEFDF9E7A1}" srcOrd="0" destOrd="0" presId="urn:microsoft.com/office/officeart/2009/3/layout/StepUpProcess"/>
    <dgm:cxn modelId="{9AC3265D-8037-474D-B149-8D135893347B}" type="presParOf" srcId="{53711BA5-F117-44BD-BC21-D429CEB89818}" destId="{952FA277-6BEC-43D6-8968-4715D96CE6A0}" srcOrd="1" destOrd="0" presId="urn:microsoft.com/office/officeart/2009/3/layout/StepUpProcess"/>
    <dgm:cxn modelId="{578F14A9-9D87-4D3C-A4D9-D52AFD41B32D}" type="presParOf" srcId="{53711BA5-F117-44BD-BC21-D429CEB89818}" destId="{F9C05C52-78E8-4E07-B046-A9849167F2C1}" srcOrd="2" destOrd="0" presId="urn:microsoft.com/office/officeart/2009/3/layout/StepUpProcess"/>
    <dgm:cxn modelId="{F82A98C3-0223-480E-BC32-1FDACC9C0C33}" type="presParOf" srcId="{9A15045D-9F73-4763-A67F-21158D037767}" destId="{4CF6F909-3A57-4C30-A04E-EE9ADA960922}" srcOrd="7" destOrd="0" presId="urn:microsoft.com/office/officeart/2009/3/layout/StepUpProcess"/>
    <dgm:cxn modelId="{873C06FF-23EF-4DF3-B787-36091C9B848A}" type="presParOf" srcId="{4CF6F909-3A57-4C30-A04E-EE9ADA960922}" destId="{23A1ADA2-764A-4D8B-86C3-3BEBB58B84EE}" srcOrd="0" destOrd="0" presId="urn:microsoft.com/office/officeart/2009/3/layout/StepUpProcess"/>
    <dgm:cxn modelId="{BC18F753-60F0-47D3-B44F-8939576D635F}" type="presParOf" srcId="{9A15045D-9F73-4763-A67F-21158D037767}" destId="{4EF8F89F-3E67-4D22-92C7-2E79B3AF4EB7}" srcOrd="8" destOrd="0" presId="urn:microsoft.com/office/officeart/2009/3/layout/StepUpProcess"/>
    <dgm:cxn modelId="{13CD666E-5351-4D00-A07B-80FA8976B1C8}" type="presParOf" srcId="{4EF8F89F-3E67-4D22-92C7-2E79B3AF4EB7}" destId="{784EE903-EA18-45E2-A45F-8DE42859143A}" srcOrd="0" destOrd="0" presId="urn:microsoft.com/office/officeart/2009/3/layout/StepUpProcess"/>
    <dgm:cxn modelId="{E4DE4610-1FAF-4E69-A19F-BA3CFE064D0F}" type="presParOf" srcId="{4EF8F89F-3E67-4D22-92C7-2E79B3AF4EB7}" destId="{0F88C4D7-DE64-45FC-A8B6-A250CC30DFF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FA783-9064-4A47-8817-EF6F38049EC6}">
      <dsp:nvSpPr>
        <dsp:cNvPr id="0" name=""/>
        <dsp:cNvSpPr/>
      </dsp:nvSpPr>
      <dsp:spPr>
        <a:xfrm rot="5400000">
          <a:off x="435757" y="2053229"/>
          <a:ext cx="1312595" cy="218412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4A342-E631-4823-85E2-778063EFEB2F}">
      <dsp:nvSpPr>
        <dsp:cNvPr id="0" name=""/>
        <dsp:cNvSpPr/>
      </dsp:nvSpPr>
      <dsp:spPr>
        <a:xfrm>
          <a:off x="279538" y="2780058"/>
          <a:ext cx="1971844" cy="172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2022</a:t>
          </a:r>
        </a:p>
      </dsp:txBody>
      <dsp:txXfrm>
        <a:off x="279538" y="2780058"/>
        <a:ext cx="1971844" cy="1728437"/>
      </dsp:txXfrm>
    </dsp:sp>
    <dsp:sp modelId="{97AAB661-D817-4620-BD36-AD66E554E740}">
      <dsp:nvSpPr>
        <dsp:cNvPr id="0" name=""/>
        <dsp:cNvSpPr/>
      </dsp:nvSpPr>
      <dsp:spPr>
        <a:xfrm>
          <a:off x="1818919" y="2157392"/>
          <a:ext cx="372046" cy="372046"/>
        </a:xfrm>
        <a:prstGeom prst="triangle">
          <a:avLst>
            <a:gd name="adj" fmla="val 100000"/>
          </a:avLst>
        </a:prstGeom>
        <a:solidFill>
          <a:schemeClr val="accent4">
            <a:hueOff val="1299462"/>
            <a:satOff val="-5996"/>
            <a:lumOff val="221"/>
            <a:alphaOff val="0"/>
          </a:schemeClr>
        </a:solidFill>
        <a:ln w="12700" cap="flat" cmpd="sng" algn="ctr">
          <a:solidFill>
            <a:schemeClr val="accent4">
              <a:hueOff val="1299462"/>
              <a:satOff val="-5996"/>
              <a:lumOff val="2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1BF46-32BF-44C1-A89A-13F40BDFD6D9}">
      <dsp:nvSpPr>
        <dsp:cNvPr id="0" name=""/>
        <dsp:cNvSpPr/>
      </dsp:nvSpPr>
      <dsp:spPr>
        <a:xfrm rot="5400000">
          <a:off x="2852149" y="1720862"/>
          <a:ext cx="1312595" cy="218412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FE385-ED13-44F6-B4BA-CEF999C8F9E9}">
      <dsp:nvSpPr>
        <dsp:cNvPr id="0" name=""/>
        <dsp:cNvSpPr/>
      </dsp:nvSpPr>
      <dsp:spPr>
        <a:xfrm>
          <a:off x="2720239" y="2389642"/>
          <a:ext cx="1971844" cy="172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2023</a:t>
          </a:r>
        </a:p>
      </dsp:txBody>
      <dsp:txXfrm>
        <a:off x="2720239" y="2389642"/>
        <a:ext cx="1971844" cy="1728437"/>
      </dsp:txXfrm>
    </dsp:sp>
    <dsp:sp modelId="{55F7E504-C438-425A-A35B-CF1F270925F8}">
      <dsp:nvSpPr>
        <dsp:cNvPr id="0" name=""/>
        <dsp:cNvSpPr/>
      </dsp:nvSpPr>
      <dsp:spPr>
        <a:xfrm>
          <a:off x="4232842" y="1560064"/>
          <a:ext cx="372046" cy="372046"/>
        </a:xfrm>
        <a:prstGeom prst="triangle">
          <a:avLst>
            <a:gd name="adj" fmla="val 100000"/>
          </a:avLst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accent4">
              <a:hueOff val="3898385"/>
              <a:satOff val="-17988"/>
              <a:lumOff val="6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87943-5C45-40C1-8C5A-BC6EABC84ECE}">
      <dsp:nvSpPr>
        <dsp:cNvPr id="0" name=""/>
        <dsp:cNvSpPr/>
      </dsp:nvSpPr>
      <dsp:spPr>
        <a:xfrm rot="5400000">
          <a:off x="5266072" y="1123535"/>
          <a:ext cx="1312595" cy="218412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DF4C7-3CB6-4C9F-8B0F-99FC7D7943FC}">
      <dsp:nvSpPr>
        <dsp:cNvPr id="0" name=""/>
        <dsp:cNvSpPr/>
      </dsp:nvSpPr>
      <dsp:spPr>
        <a:xfrm>
          <a:off x="5101449" y="1790759"/>
          <a:ext cx="1971844" cy="172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2024</a:t>
          </a:r>
        </a:p>
      </dsp:txBody>
      <dsp:txXfrm>
        <a:off x="5101449" y="1790759"/>
        <a:ext cx="1971844" cy="1728437"/>
      </dsp:txXfrm>
    </dsp:sp>
    <dsp:sp modelId="{3DB123A0-6711-4A94-911D-DA175E83E601}">
      <dsp:nvSpPr>
        <dsp:cNvPr id="0" name=""/>
        <dsp:cNvSpPr/>
      </dsp:nvSpPr>
      <dsp:spPr>
        <a:xfrm>
          <a:off x="6646765" y="962737"/>
          <a:ext cx="372046" cy="372046"/>
        </a:xfrm>
        <a:prstGeom prst="triangle">
          <a:avLst>
            <a:gd name="adj" fmla="val 100000"/>
          </a:avLst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accent4">
              <a:hueOff val="6497308"/>
              <a:satOff val="-29980"/>
              <a:lumOff val="11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A98A8-FA92-4C8E-A973-BDBEFDF9E7A1}">
      <dsp:nvSpPr>
        <dsp:cNvPr id="0" name=""/>
        <dsp:cNvSpPr/>
      </dsp:nvSpPr>
      <dsp:spPr>
        <a:xfrm rot="5400000">
          <a:off x="7679995" y="526207"/>
          <a:ext cx="1312595" cy="218412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FA277-6BEC-43D6-8968-4715D96CE6A0}">
      <dsp:nvSpPr>
        <dsp:cNvPr id="0" name=""/>
        <dsp:cNvSpPr/>
      </dsp:nvSpPr>
      <dsp:spPr>
        <a:xfrm>
          <a:off x="7460890" y="1178791"/>
          <a:ext cx="1971844" cy="172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460890" y="1178791"/>
        <a:ext cx="1971844" cy="1728437"/>
      </dsp:txXfrm>
    </dsp:sp>
    <dsp:sp modelId="{F9C05C52-78E8-4E07-B046-A9849167F2C1}">
      <dsp:nvSpPr>
        <dsp:cNvPr id="0" name=""/>
        <dsp:cNvSpPr/>
      </dsp:nvSpPr>
      <dsp:spPr>
        <a:xfrm>
          <a:off x="9060688" y="365409"/>
          <a:ext cx="372046" cy="372046"/>
        </a:xfrm>
        <a:prstGeom prst="triangle">
          <a:avLst>
            <a:gd name="adj" fmla="val 100000"/>
          </a:avLst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accent4">
              <a:hueOff val="9096231"/>
              <a:satOff val="-41972"/>
              <a:lumOff val="15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EE903-EA18-45E2-A45F-8DE42859143A}">
      <dsp:nvSpPr>
        <dsp:cNvPr id="0" name=""/>
        <dsp:cNvSpPr/>
      </dsp:nvSpPr>
      <dsp:spPr>
        <a:xfrm rot="5400000">
          <a:off x="10093918" y="-71120"/>
          <a:ext cx="1312595" cy="218412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8C4D7-DE64-45FC-A8B6-A250CC30DFF1}">
      <dsp:nvSpPr>
        <dsp:cNvPr id="0" name=""/>
        <dsp:cNvSpPr/>
      </dsp:nvSpPr>
      <dsp:spPr>
        <a:xfrm>
          <a:off x="9874813" y="581464"/>
          <a:ext cx="1971844" cy="172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9874813" y="581464"/>
        <a:ext cx="1971844" cy="172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0.12818</cdr:x>
      <cdr:y>0.5652</cdr:y>
    </cdr:from>
    <cdr:to>
      <cdr:x>1</cdr:x>
      <cdr:y>0.57287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1251527" y="3062625"/>
          <a:ext cx="8157125" cy="41564"/>
        </a:xfrm>
        <a:custGeom xmlns:a="http://schemas.openxmlformats.org/drawingml/2006/main">
          <a:avLst/>
          <a:gdLst>
            <a:gd name="connsiteX0" fmla="*/ 0 w 8157125"/>
            <a:gd name="connsiteY0" fmla="*/ 0 h 41564"/>
            <a:gd name="connsiteX1" fmla="*/ 7148946 w 8157125"/>
            <a:gd name="connsiteY1" fmla="*/ 0 h 41564"/>
            <a:gd name="connsiteX2" fmla="*/ 7938655 w 8157125"/>
            <a:gd name="connsiteY2" fmla="*/ 41564 h 4156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157125" h="41564">
              <a:moveTo>
                <a:pt x="0" y="0"/>
              </a:moveTo>
              <a:lnTo>
                <a:pt x="7148946" y="0"/>
              </a:lnTo>
              <a:cubicBezTo>
                <a:pt x="8472055" y="6927"/>
                <a:pt x="8205355" y="24245"/>
                <a:pt x="7938655" y="41564"/>
              </a:cubicBez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FF000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2025/11/26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D4F51F6-B0CA-48BC-8CDC-0B21A137CC53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CD16C689-FC90-4E15-9944-6EB0D604224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83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17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1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8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22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34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4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2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00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1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6C689-FC90-4E15-9944-6EB0D60422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1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9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6C689-FC90-4E15-9944-6EB0D604224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27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5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7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73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2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8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8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95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64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392A502-3EFD-4E72-9CF3-B4C117542CD0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5A873971-3151-479D-A2F3-0E7DC3B3DC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12.png"/><Relationship Id="rId5" Type="http://schemas.openxmlformats.org/officeDocument/2006/relationships/chart" Target="../charts/chart2.xml"/><Relationship Id="rId10" Type="http://schemas.openxmlformats.org/officeDocument/2006/relationships/image" Target="../media/image19.png"/><Relationship Id="rId4" Type="http://schemas.openxmlformats.org/officeDocument/2006/relationships/chart" Target="../charts/chart1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.sv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9.jpe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12.png"/><Relationship Id="rId5" Type="http://schemas.openxmlformats.org/officeDocument/2006/relationships/image" Target="../media/image41.png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sv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chart" Target="../charts/chart13.xml"/><Relationship Id="rId4" Type="http://schemas.openxmlformats.org/officeDocument/2006/relationships/image" Target="../media/image19.png"/><Relationship Id="rId9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.svg"/><Relationship Id="rId5" Type="http://schemas.openxmlformats.org/officeDocument/2006/relationships/image" Target="../media/image26.jpeg"/><Relationship Id="rId10" Type="http://schemas.openxmlformats.org/officeDocument/2006/relationships/image" Target="../media/image2.png"/><Relationship Id="rId4" Type="http://schemas.openxmlformats.org/officeDocument/2006/relationships/image" Target="../media/image25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1000" t="-9000" r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027329" y="1026633"/>
            <a:ext cx="4959627" cy="717165"/>
          </a:xfrm>
          <a:custGeom>
            <a:avLst/>
            <a:gdLst/>
            <a:ahLst/>
            <a:cxnLst/>
            <a:rect l="l" t="t" r="r" b="b"/>
            <a:pathLst>
              <a:path w="1340844" h="191042">
                <a:moveTo>
                  <a:pt x="95521" y="0"/>
                </a:moveTo>
                <a:lnTo>
                  <a:pt x="1245323" y="0"/>
                </a:lnTo>
                <a:cubicBezTo>
                  <a:pt x="1270657" y="0"/>
                  <a:pt x="1294953" y="10064"/>
                  <a:pt x="1312867" y="27977"/>
                </a:cubicBezTo>
                <a:cubicBezTo>
                  <a:pt x="1330780" y="45891"/>
                  <a:pt x="1340844" y="70187"/>
                  <a:pt x="1340844" y="95521"/>
                </a:cubicBezTo>
                <a:lnTo>
                  <a:pt x="1340844" y="95521"/>
                </a:lnTo>
                <a:cubicBezTo>
                  <a:pt x="1340844" y="120854"/>
                  <a:pt x="1330780" y="145151"/>
                  <a:pt x="1312867" y="163064"/>
                </a:cubicBezTo>
                <a:cubicBezTo>
                  <a:pt x="1294953" y="180978"/>
                  <a:pt x="1270657" y="191042"/>
                  <a:pt x="1245323" y="191042"/>
                </a:cubicBezTo>
                <a:lnTo>
                  <a:pt x="95521" y="191042"/>
                </a:lnTo>
                <a:cubicBezTo>
                  <a:pt x="70187" y="191042"/>
                  <a:pt x="45891" y="180978"/>
                  <a:pt x="27977" y="163064"/>
                </a:cubicBezTo>
                <a:cubicBezTo>
                  <a:pt x="10064" y="145151"/>
                  <a:pt x="0" y="120854"/>
                  <a:pt x="0" y="95521"/>
                </a:cubicBezTo>
                <a:lnTo>
                  <a:pt x="0" y="95521"/>
                </a:lnTo>
                <a:cubicBezTo>
                  <a:pt x="0" y="70187"/>
                  <a:pt x="10064" y="45891"/>
                  <a:pt x="27977" y="27977"/>
                </a:cubicBezTo>
                <a:cubicBezTo>
                  <a:pt x="45891" y="10064"/>
                  <a:pt x="70187" y="0"/>
                  <a:pt x="95521" y="0"/>
                </a:cubicBezTo>
                <a:close/>
              </a:path>
            </a:pathLst>
          </a:custGeom>
          <a:solidFill>
            <a:srgbClr val="052A47"/>
          </a:solidFill>
        </p:spPr>
      </p:sp>
      <p:sp>
        <p:nvSpPr>
          <p:cNvPr id="3" name="Freeform 3"/>
          <p:cNvSpPr/>
          <p:nvPr/>
        </p:nvSpPr>
        <p:spPr>
          <a:xfrm rot="-10800000">
            <a:off x="5995127" y="1026633"/>
            <a:ext cx="6224076" cy="6224076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171993" y="1034808"/>
            <a:ext cx="8756587" cy="2000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STIKES PEMKAB JOMBANG</a:t>
            </a:r>
          </a:p>
          <a:p>
            <a:pPr defTabSz="609630">
              <a:lnSpc>
                <a:spcPct val="150000"/>
              </a:lnSpc>
            </a:pPr>
            <a:endParaRPr lang="en-US" sz="2000" b="1" spc="28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>
              <a:lnSpc>
                <a:spcPct val="150000"/>
              </a:lnSpc>
            </a:pP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Dr.Ririn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Probowati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SKp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MKes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09630">
              <a:lnSpc>
                <a:spcPct val="150000"/>
              </a:lnSpc>
            </a:pPr>
            <a:r>
              <a:rPr lang="en-US" sz="2000" b="1" spc="28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sz="2000" b="1" spc="2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STIKES PEMKAB JOMBANG</a:t>
            </a:r>
            <a:endParaRPr lang="en-US" sz="2000" spc="285" dirty="0">
              <a:solidFill>
                <a:srgbClr val="2A2E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2700000">
            <a:off x="347553" y="-2211963"/>
            <a:ext cx="1557503" cy="5028848"/>
          </a:xfrm>
          <a:custGeom>
            <a:avLst/>
            <a:gdLst/>
            <a:ahLst/>
            <a:cxnLst/>
            <a:rect l="l" t="t" r="r" b="b"/>
            <a:pathLst>
              <a:path w="2336254" h="7543272">
                <a:moveTo>
                  <a:pt x="0" y="0"/>
                </a:moveTo>
                <a:lnTo>
                  <a:pt x="2336254" y="0"/>
                </a:lnTo>
                <a:lnTo>
                  <a:pt x="2336254" y="7543273"/>
                </a:lnTo>
                <a:lnTo>
                  <a:pt x="0" y="75432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25794" t="-40822" b="-52994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289722" y="-5261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Rectangle 6"/>
          <p:cNvSpPr/>
          <p:nvPr/>
        </p:nvSpPr>
        <p:spPr>
          <a:xfrm>
            <a:off x="830765" y="3491359"/>
            <a:ext cx="6385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2800" b="1" dirty="0">
                <a:solidFill>
                  <a:prstClr val="black"/>
                </a:solidFill>
                <a:latin typeface="Calibri"/>
              </a:rPr>
              <a:t>Kinerja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Sekolah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Tinggi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Ilmu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Kesehatan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Pemkab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Jombang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Tahun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2024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17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8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26802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0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626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478214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22" name="矩形 4"/>
          <p:cNvSpPr/>
          <p:nvPr/>
        </p:nvSpPr>
        <p:spPr>
          <a:xfrm>
            <a:off x="7467934" y="6381603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i="1" spc="300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Jombang</a:t>
            </a:r>
            <a:r>
              <a:rPr lang="en-US" b="1" i="1" spc="300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, 1-3 </a:t>
            </a:r>
            <a:r>
              <a:rPr lang="en-US" b="1" i="1" spc="300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Juli</a:t>
            </a:r>
            <a:r>
              <a:rPr lang="en-US" b="1" i="1" spc="300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2024</a:t>
            </a:r>
            <a:endParaRPr b="1" i="1" spc="300" dirty="0">
              <a:solidFill>
                <a:schemeClr val="bg1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23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07" y="302461"/>
            <a:ext cx="1242575" cy="12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sp>
        <p:nvSpPr>
          <p:cNvPr id="90" name="Freeform 42"/>
          <p:cNvSpPr/>
          <p:nvPr/>
        </p:nvSpPr>
        <p:spPr bwMode="auto">
          <a:xfrm>
            <a:off x="2431174" y="1995085"/>
            <a:ext cx="2938300" cy="670437"/>
          </a:xfrm>
          <a:custGeom>
            <a:avLst/>
            <a:gdLst>
              <a:gd name="T0" fmla="*/ 0 w 4673"/>
              <a:gd name="T1" fmla="*/ 739775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1" name="Freeform 42"/>
          <p:cNvSpPr/>
          <p:nvPr/>
        </p:nvSpPr>
        <p:spPr bwMode="auto">
          <a:xfrm flipH="1">
            <a:off x="6763163" y="1995085"/>
            <a:ext cx="2938300" cy="670437"/>
          </a:xfrm>
          <a:custGeom>
            <a:avLst/>
            <a:gdLst>
              <a:gd name="T0" fmla="*/ 0 w 4673"/>
              <a:gd name="T1" fmla="*/ 739775 h 1547"/>
              <a:gd name="T2" fmla="*/ 0 w 4673"/>
              <a:gd name="T3" fmla="*/ 0 h 1547"/>
              <a:gd name="T4" fmla="*/ 3246438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2" name="Freeform 42"/>
          <p:cNvSpPr/>
          <p:nvPr/>
        </p:nvSpPr>
        <p:spPr bwMode="auto">
          <a:xfrm flipV="1">
            <a:off x="2431174" y="5014929"/>
            <a:ext cx="2938300" cy="668997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3" name="Freeform 42"/>
          <p:cNvSpPr/>
          <p:nvPr/>
        </p:nvSpPr>
        <p:spPr bwMode="auto">
          <a:xfrm flipH="1" flipV="1">
            <a:off x="6763163" y="5014929"/>
            <a:ext cx="2938300" cy="668997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8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4" name="矩形 32"/>
          <p:cNvSpPr>
            <a:spLocks noChangeArrowheads="1"/>
          </p:cNvSpPr>
          <p:nvPr/>
        </p:nvSpPr>
        <p:spPr bwMode="auto">
          <a:xfrm>
            <a:off x="0" y="3383443"/>
            <a:ext cx="12192000" cy="10430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82779" tIns="41389" rIns="82779" bIns="41389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5" name="TextBox 33"/>
          <p:cNvSpPr txBox="1">
            <a:spLocks noChangeArrowheads="1"/>
          </p:cNvSpPr>
          <p:nvPr/>
        </p:nvSpPr>
        <p:spPr bwMode="auto">
          <a:xfrm>
            <a:off x="4572424" y="3625208"/>
            <a:ext cx="2940370" cy="637584"/>
          </a:xfrm>
          <a:prstGeom prst="rect">
            <a:avLst/>
          </a:prstGeom>
          <a:noFill/>
          <a:ln>
            <a:noFill/>
          </a:ln>
        </p:spPr>
        <p:txBody>
          <a:bodyPr wrap="none"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KERJA SAMA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96" name="组合 34"/>
          <p:cNvGrpSpPr/>
          <p:nvPr/>
        </p:nvGrpSpPr>
        <p:grpSpPr bwMode="auto">
          <a:xfrm>
            <a:off x="1923976" y="2600787"/>
            <a:ext cx="1044569" cy="1047377"/>
            <a:chOff x="0" y="0"/>
            <a:chExt cx="1154113" cy="1155699"/>
          </a:xfrm>
          <a:solidFill>
            <a:schemeClr val="bg1">
              <a:lumMod val="65000"/>
            </a:schemeClr>
          </a:solidFill>
        </p:grpSpPr>
        <p:sp>
          <p:nvSpPr>
            <p:cNvPr id="97" name="Oval 30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solidFill>
              <a:srgbClr val="2E8102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66700" y="128587"/>
              <a:ext cx="638175" cy="868362"/>
            </a:xfrm>
            <a:custGeom>
              <a:avLst/>
              <a:gdLst>
                <a:gd name="T0" fmla="*/ 128715 w 709"/>
                <a:gd name="T1" fmla="*/ 322149 h 965"/>
                <a:gd name="T2" fmla="*/ 196223 w 709"/>
                <a:gd name="T3" fmla="*/ 480524 h 965"/>
                <a:gd name="T4" fmla="*/ 251130 w 709"/>
                <a:gd name="T5" fmla="*/ 607403 h 965"/>
                <a:gd name="T6" fmla="*/ 374444 w 709"/>
                <a:gd name="T7" fmla="*/ 611003 h 965"/>
                <a:gd name="T8" fmla="*/ 401447 w 709"/>
                <a:gd name="T9" fmla="*/ 560611 h 965"/>
                <a:gd name="T10" fmla="*/ 469855 w 709"/>
                <a:gd name="T11" fmla="*/ 432831 h 965"/>
                <a:gd name="T12" fmla="*/ 319538 w 709"/>
                <a:gd name="T13" fmla="*/ 132279 h 965"/>
                <a:gd name="T14" fmla="*/ 264631 w 709"/>
                <a:gd name="T15" fmla="*/ 650597 h 965"/>
                <a:gd name="T16" fmla="*/ 201624 w 709"/>
                <a:gd name="T17" fmla="*/ 578608 h 965"/>
                <a:gd name="T18" fmla="*/ 135916 w 709"/>
                <a:gd name="T19" fmla="*/ 455328 h 965"/>
                <a:gd name="T20" fmla="*/ 319538 w 709"/>
                <a:gd name="T21" fmla="*/ 91785 h 965"/>
                <a:gd name="T22" fmla="*/ 503159 w 709"/>
                <a:gd name="T23" fmla="*/ 455328 h 965"/>
                <a:gd name="T24" fmla="*/ 436551 w 709"/>
                <a:gd name="T25" fmla="*/ 578608 h 965"/>
                <a:gd name="T26" fmla="*/ 374444 w 709"/>
                <a:gd name="T27" fmla="*/ 650597 h 965"/>
                <a:gd name="T28" fmla="*/ 228627 w 709"/>
                <a:gd name="T29" fmla="*/ 778376 h 965"/>
                <a:gd name="T30" fmla="*/ 383445 w 709"/>
                <a:gd name="T31" fmla="*/ 807172 h 965"/>
                <a:gd name="T32" fmla="*/ 383445 w 709"/>
                <a:gd name="T33" fmla="*/ 748681 h 965"/>
                <a:gd name="T34" fmla="*/ 246629 w 709"/>
                <a:gd name="T35" fmla="*/ 796373 h 965"/>
                <a:gd name="T36" fmla="*/ 395146 w 709"/>
                <a:gd name="T37" fmla="*/ 796373 h 965"/>
                <a:gd name="T38" fmla="*/ 413149 w 709"/>
                <a:gd name="T39" fmla="*/ 778376 h 965"/>
                <a:gd name="T40" fmla="*/ 228627 w 709"/>
                <a:gd name="T41" fmla="*/ 685691 h 965"/>
                <a:gd name="T42" fmla="*/ 413149 w 709"/>
                <a:gd name="T43" fmla="*/ 778376 h 965"/>
                <a:gd name="T44" fmla="*/ 411348 w 709"/>
                <a:gd name="T45" fmla="*/ 362642 h 965"/>
                <a:gd name="T46" fmla="*/ 349241 w 709"/>
                <a:gd name="T47" fmla="*/ 424733 h 965"/>
                <a:gd name="T48" fmla="*/ 288934 w 709"/>
                <a:gd name="T49" fmla="*/ 424733 h 965"/>
                <a:gd name="T50" fmla="*/ 226827 w 709"/>
                <a:gd name="T51" fmla="*/ 362642 h 965"/>
                <a:gd name="T52" fmla="*/ 226827 w 709"/>
                <a:gd name="T53" fmla="*/ 302352 h 965"/>
                <a:gd name="T54" fmla="*/ 288934 w 709"/>
                <a:gd name="T55" fmla="*/ 239362 h 965"/>
                <a:gd name="T56" fmla="*/ 349241 w 709"/>
                <a:gd name="T57" fmla="*/ 239362 h 965"/>
                <a:gd name="T58" fmla="*/ 411348 w 709"/>
                <a:gd name="T59" fmla="*/ 302352 h 965"/>
                <a:gd name="T60" fmla="*/ 612972 w 709"/>
                <a:gd name="T61" fmla="*/ 293353 h 965"/>
                <a:gd name="T62" fmla="*/ 580568 w 709"/>
                <a:gd name="T63" fmla="*/ 322149 h 965"/>
                <a:gd name="T64" fmla="*/ 612972 w 709"/>
                <a:gd name="T65" fmla="*/ 341046 h 965"/>
                <a:gd name="T66" fmla="*/ 612972 w 709"/>
                <a:gd name="T67" fmla="*/ 293353 h 965"/>
                <a:gd name="T68" fmla="*/ 542764 w 709"/>
                <a:gd name="T69" fmla="*/ 127780 h 965"/>
                <a:gd name="T70" fmla="*/ 509460 w 709"/>
                <a:gd name="T71" fmla="*/ 94485 h 965"/>
                <a:gd name="T72" fmla="*/ 518461 w 709"/>
                <a:gd name="T73" fmla="*/ 152976 h 965"/>
                <a:gd name="T74" fmla="*/ 342040 w 709"/>
                <a:gd name="T75" fmla="*/ 61190 h 965"/>
                <a:gd name="T76" fmla="*/ 318637 w 709"/>
                <a:gd name="T77" fmla="*/ 0 h 965"/>
                <a:gd name="T78" fmla="*/ 294335 w 709"/>
                <a:gd name="T79" fmla="*/ 61190 h 965"/>
                <a:gd name="T80" fmla="*/ 117014 w 709"/>
                <a:gd name="T81" fmla="*/ 155675 h 965"/>
                <a:gd name="T82" fmla="*/ 127815 w 709"/>
                <a:gd name="T83" fmla="*/ 98084 h 965"/>
                <a:gd name="T84" fmla="*/ 93611 w 709"/>
                <a:gd name="T85" fmla="*/ 132279 h 965"/>
                <a:gd name="T86" fmla="*/ 57607 w 709"/>
                <a:gd name="T87" fmla="*/ 322149 h 965"/>
                <a:gd name="T88" fmla="*/ 25203 w 709"/>
                <a:gd name="T89" fmla="*/ 293353 h 965"/>
                <a:gd name="T90" fmla="*/ 25203 w 709"/>
                <a:gd name="T91" fmla="*/ 341046 h 965"/>
                <a:gd name="T92" fmla="*/ 57607 w 709"/>
                <a:gd name="T93" fmla="*/ 322149 h 9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9" h="965">
                  <a:moveTo>
                    <a:pt x="355" y="147"/>
                  </a:moveTo>
                  <a:cubicBezTo>
                    <a:pt x="238" y="147"/>
                    <a:pt x="143" y="241"/>
                    <a:pt x="143" y="358"/>
                  </a:cubicBezTo>
                  <a:cubicBezTo>
                    <a:pt x="143" y="414"/>
                    <a:pt x="187" y="481"/>
                    <a:pt x="188" y="481"/>
                  </a:cubicBezTo>
                  <a:cubicBezTo>
                    <a:pt x="197" y="496"/>
                    <a:pt x="210" y="519"/>
                    <a:pt x="218" y="534"/>
                  </a:cubicBezTo>
                  <a:lnTo>
                    <a:pt x="264" y="623"/>
                  </a:lnTo>
                  <a:cubicBezTo>
                    <a:pt x="272" y="639"/>
                    <a:pt x="279" y="662"/>
                    <a:pt x="279" y="675"/>
                  </a:cubicBezTo>
                  <a:cubicBezTo>
                    <a:pt x="279" y="675"/>
                    <a:pt x="284" y="679"/>
                    <a:pt x="294" y="679"/>
                  </a:cubicBezTo>
                  <a:lnTo>
                    <a:pt x="416" y="679"/>
                  </a:lnTo>
                  <a:cubicBezTo>
                    <a:pt x="425" y="679"/>
                    <a:pt x="430" y="675"/>
                    <a:pt x="431" y="674"/>
                  </a:cubicBezTo>
                  <a:cubicBezTo>
                    <a:pt x="430" y="662"/>
                    <a:pt x="437" y="639"/>
                    <a:pt x="446" y="623"/>
                  </a:cubicBezTo>
                  <a:lnTo>
                    <a:pt x="491" y="534"/>
                  </a:lnTo>
                  <a:cubicBezTo>
                    <a:pt x="499" y="519"/>
                    <a:pt x="513" y="495"/>
                    <a:pt x="522" y="481"/>
                  </a:cubicBezTo>
                  <a:cubicBezTo>
                    <a:pt x="537" y="458"/>
                    <a:pt x="566" y="402"/>
                    <a:pt x="566" y="358"/>
                  </a:cubicBezTo>
                  <a:cubicBezTo>
                    <a:pt x="566" y="241"/>
                    <a:pt x="471" y="147"/>
                    <a:pt x="355" y="147"/>
                  </a:cubicBezTo>
                  <a:close/>
                  <a:moveTo>
                    <a:pt x="416" y="723"/>
                  </a:moveTo>
                  <a:lnTo>
                    <a:pt x="294" y="723"/>
                  </a:lnTo>
                  <a:cubicBezTo>
                    <a:pt x="261" y="723"/>
                    <a:pt x="235" y="702"/>
                    <a:pt x="235" y="675"/>
                  </a:cubicBezTo>
                  <a:cubicBezTo>
                    <a:pt x="235" y="671"/>
                    <a:pt x="231" y="656"/>
                    <a:pt x="224" y="643"/>
                  </a:cubicBezTo>
                  <a:lnTo>
                    <a:pt x="179" y="554"/>
                  </a:lnTo>
                  <a:cubicBezTo>
                    <a:pt x="172" y="540"/>
                    <a:pt x="159" y="519"/>
                    <a:pt x="151" y="506"/>
                  </a:cubicBezTo>
                  <a:cubicBezTo>
                    <a:pt x="145" y="498"/>
                    <a:pt x="99" y="425"/>
                    <a:pt x="99" y="358"/>
                  </a:cubicBezTo>
                  <a:cubicBezTo>
                    <a:pt x="99" y="217"/>
                    <a:pt x="214" y="102"/>
                    <a:pt x="355" y="102"/>
                  </a:cubicBezTo>
                  <a:cubicBezTo>
                    <a:pt x="495" y="102"/>
                    <a:pt x="610" y="217"/>
                    <a:pt x="610" y="358"/>
                  </a:cubicBezTo>
                  <a:cubicBezTo>
                    <a:pt x="610" y="425"/>
                    <a:pt x="564" y="498"/>
                    <a:pt x="559" y="506"/>
                  </a:cubicBezTo>
                  <a:cubicBezTo>
                    <a:pt x="550" y="518"/>
                    <a:pt x="537" y="541"/>
                    <a:pt x="530" y="554"/>
                  </a:cubicBezTo>
                  <a:lnTo>
                    <a:pt x="485" y="643"/>
                  </a:lnTo>
                  <a:cubicBezTo>
                    <a:pt x="478" y="656"/>
                    <a:pt x="475" y="671"/>
                    <a:pt x="475" y="675"/>
                  </a:cubicBezTo>
                  <a:cubicBezTo>
                    <a:pt x="475" y="702"/>
                    <a:pt x="449" y="723"/>
                    <a:pt x="416" y="723"/>
                  </a:cubicBezTo>
                  <a:close/>
                  <a:moveTo>
                    <a:pt x="287" y="832"/>
                  </a:moveTo>
                  <a:cubicBezTo>
                    <a:pt x="269" y="832"/>
                    <a:pt x="254" y="846"/>
                    <a:pt x="254" y="865"/>
                  </a:cubicBezTo>
                  <a:cubicBezTo>
                    <a:pt x="254" y="883"/>
                    <a:pt x="269" y="897"/>
                    <a:pt x="287" y="897"/>
                  </a:cubicBezTo>
                  <a:lnTo>
                    <a:pt x="426" y="897"/>
                  </a:lnTo>
                  <a:cubicBezTo>
                    <a:pt x="444" y="897"/>
                    <a:pt x="459" y="883"/>
                    <a:pt x="459" y="865"/>
                  </a:cubicBezTo>
                  <a:cubicBezTo>
                    <a:pt x="459" y="846"/>
                    <a:pt x="444" y="832"/>
                    <a:pt x="426" y="832"/>
                  </a:cubicBezTo>
                  <a:lnTo>
                    <a:pt x="287" y="832"/>
                  </a:lnTo>
                  <a:close/>
                  <a:moveTo>
                    <a:pt x="274" y="885"/>
                  </a:moveTo>
                  <a:cubicBezTo>
                    <a:pt x="276" y="929"/>
                    <a:pt x="312" y="965"/>
                    <a:pt x="356" y="965"/>
                  </a:cubicBezTo>
                  <a:cubicBezTo>
                    <a:pt x="401" y="965"/>
                    <a:pt x="437" y="929"/>
                    <a:pt x="439" y="885"/>
                  </a:cubicBezTo>
                  <a:lnTo>
                    <a:pt x="274" y="885"/>
                  </a:lnTo>
                  <a:close/>
                  <a:moveTo>
                    <a:pt x="459" y="865"/>
                  </a:moveTo>
                  <a:lnTo>
                    <a:pt x="254" y="865"/>
                  </a:lnTo>
                  <a:lnTo>
                    <a:pt x="254" y="762"/>
                  </a:lnTo>
                  <a:lnTo>
                    <a:pt x="459" y="762"/>
                  </a:lnTo>
                  <a:lnTo>
                    <a:pt x="459" y="865"/>
                  </a:lnTo>
                  <a:close/>
                  <a:moveTo>
                    <a:pt x="491" y="369"/>
                  </a:moveTo>
                  <a:cubicBezTo>
                    <a:pt x="491" y="388"/>
                    <a:pt x="476" y="403"/>
                    <a:pt x="457" y="403"/>
                  </a:cubicBezTo>
                  <a:lnTo>
                    <a:pt x="388" y="403"/>
                  </a:lnTo>
                  <a:lnTo>
                    <a:pt x="388" y="472"/>
                  </a:lnTo>
                  <a:cubicBezTo>
                    <a:pt x="388" y="491"/>
                    <a:pt x="373" y="506"/>
                    <a:pt x="355" y="506"/>
                  </a:cubicBezTo>
                  <a:cubicBezTo>
                    <a:pt x="336" y="506"/>
                    <a:pt x="321" y="491"/>
                    <a:pt x="321" y="472"/>
                  </a:cubicBezTo>
                  <a:lnTo>
                    <a:pt x="321" y="403"/>
                  </a:lnTo>
                  <a:lnTo>
                    <a:pt x="252" y="403"/>
                  </a:lnTo>
                  <a:cubicBezTo>
                    <a:pt x="233" y="403"/>
                    <a:pt x="218" y="388"/>
                    <a:pt x="218" y="369"/>
                  </a:cubicBezTo>
                  <a:cubicBezTo>
                    <a:pt x="218" y="351"/>
                    <a:pt x="233" y="336"/>
                    <a:pt x="252" y="336"/>
                  </a:cubicBezTo>
                  <a:lnTo>
                    <a:pt x="321" y="336"/>
                  </a:lnTo>
                  <a:lnTo>
                    <a:pt x="321" y="266"/>
                  </a:lnTo>
                  <a:cubicBezTo>
                    <a:pt x="321" y="248"/>
                    <a:pt x="336" y="233"/>
                    <a:pt x="355" y="233"/>
                  </a:cubicBezTo>
                  <a:cubicBezTo>
                    <a:pt x="373" y="233"/>
                    <a:pt x="388" y="248"/>
                    <a:pt x="388" y="266"/>
                  </a:cubicBezTo>
                  <a:lnTo>
                    <a:pt x="388" y="336"/>
                  </a:lnTo>
                  <a:lnTo>
                    <a:pt x="457" y="336"/>
                  </a:lnTo>
                  <a:cubicBezTo>
                    <a:pt x="476" y="336"/>
                    <a:pt x="491" y="351"/>
                    <a:pt x="491" y="369"/>
                  </a:cubicBezTo>
                  <a:close/>
                  <a:moveTo>
                    <a:pt x="681" y="326"/>
                  </a:moveTo>
                  <a:lnTo>
                    <a:pt x="643" y="326"/>
                  </a:lnTo>
                  <a:cubicBezTo>
                    <a:pt x="644" y="336"/>
                    <a:pt x="645" y="347"/>
                    <a:pt x="645" y="358"/>
                  </a:cubicBezTo>
                  <a:cubicBezTo>
                    <a:pt x="645" y="365"/>
                    <a:pt x="644" y="372"/>
                    <a:pt x="643" y="379"/>
                  </a:cubicBezTo>
                  <a:lnTo>
                    <a:pt x="681" y="379"/>
                  </a:lnTo>
                  <a:cubicBezTo>
                    <a:pt x="696" y="379"/>
                    <a:pt x="709" y="367"/>
                    <a:pt x="709" y="352"/>
                  </a:cubicBezTo>
                  <a:cubicBezTo>
                    <a:pt x="709" y="338"/>
                    <a:pt x="696" y="326"/>
                    <a:pt x="681" y="326"/>
                  </a:cubicBezTo>
                  <a:close/>
                  <a:moveTo>
                    <a:pt x="576" y="170"/>
                  </a:moveTo>
                  <a:lnTo>
                    <a:pt x="603" y="142"/>
                  </a:lnTo>
                  <a:cubicBezTo>
                    <a:pt x="614" y="131"/>
                    <a:pt x="614" y="114"/>
                    <a:pt x="604" y="104"/>
                  </a:cubicBezTo>
                  <a:cubicBezTo>
                    <a:pt x="594" y="94"/>
                    <a:pt x="577" y="94"/>
                    <a:pt x="566" y="105"/>
                  </a:cubicBezTo>
                  <a:lnTo>
                    <a:pt x="538" y="132"/>
                  </a:lnTo>
                  <a:cubicBezTo>
                    <a:pt x="552" y="144"/>
                    <a:pt x="564" y="156"/>
                    <a:pt x="576" y="170"/>
                  </a:cubicBezTo>
                  <a:close/>
                  <a:moveTo>
                    <a:pt x="354" y="67"/>
                  </a:moveTo>
                  <a:cubicBezTo>
                    <a:pt x="363" y="67"/>
                    <a:pt x="372" y="68"/>
                    <a:pt x="380" y="68"/>
                  </a:cubicBezTo>
                  <a:lnTo>
                    <a:pt x="380" y="27"/>
                  </a:lnTo>
                  <a:cubicBezTo>
                    <a:pt x="380" y="12"/>
                    <a:pt x="368" y="0"/>
                    <a:pt x="354" y="0"/>
                  </a:cubicBezTo>
                  <a:cubicBezTo>
                    <a:pt x="339" y="0"/>
                    <a:pt x="327" y="12"/>
                    <a:pt x="327" y="27"/>
                  </a:cubicBezTo>
                  <a:lnTo>
                    <a:pt x="327" y="68"/>
                  </a:lnTo>
                  <a:cubicBezTo>
                    <a:pt x="336" y="68"/>
                    <a:pt x="345" y="67"/>
                    <a:pt x="354" y="67"/>
                  </a:cubicBezTo>
                  <a:close/>
                  <a:moveTo>
                    <a:pt x="130" y="173"/>
                  </a:moveTo>
                  <a:cubicBezTo>
                    <a:pt x="142" y="159"/>
                    <a:pt x="154" y="147"/>
                    <a:pt x="168" y="135"/>
                  </a:cubicBezTo>
                  <a:lnTo>
                    <a:pt x="142" y="109"/>
                  </a:lnTo>
                  <a:cubicBezTo>
                    <a:pt x="131" y="99"/>
                    <a:pt x="114" y="98"/>
                    <a:pt x="104" y="109"/>
                  </a:cubicBezTo>
                  <a:cubicBezTo>
                    <a:pt x="93" y="119"/>
                    <a:pt x="94" y="136"/>
                    <a:pt x="104" y="147"/>
                  </a:cubicBezTo>
                  <a:lnTo>
                    <a:pt x="130" y="173"/>
                  </a:lnTo>
                  <a:close/>
                  <a:moveTo>
                    <a:pt x="64" y="358"/>
                  </a:moveTo>
                  <a:cubicBezTo>
                    <a:pt x="64" y="347"/>
                    <a:pt x="64" y="336"/>
                    <a:pt x="66" y="326"/>
                  </a:cubicBezTo>
                  <a:lnTo>
                    <a:pt x="28" y="326"/>
                  </a:lnTo>
                  <a:cubicBezTo>
                    <a:pt x="13" y="326"/>
                    <a:pt x="0" y="338"/>
                    <a:pt x="0" y="352"/>
                  </a:cubicBezTo>
                  <a:cubicBezTo>
                    <a:pt x="0" y="367"/>
                    <a:pt x="13" y="379"/>
                    <a:pt x="28" y="379"/>
                  </a:cubicBezTo>
                  <a:lnTo>
                    <a:pt x="65" y="379"/>
                  </a:lnTo>
                  <a:cubicBezTo>
                    <a:pt x="64" y="372"/>
                    <a:pt x="64" y="365"/>
                    <a:pt x="64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2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99" name="组合 37"/>
          <p:cNvGrpSpPr/>
          <p:nvPr/>
        </p:nvGrpSpPr>
        <p:grpSpPr bwMode="auto">
          <a:xfrm>
            <a:off x="1946965" y="4027983"/>
            <a:ext cx="1044569" cy="1047377"/>
            <a:chOff x="0" y="0"/>
            <a:chExt cx="1154113" cy="1155698"/>
          </a:xfrm>
          <a:solidFill>
            <a:schemeClr val="bg1">
              <a:lumMod val="65000"/>
            </a:schemeClr>
          </a:solidFill>
        </p:grpSpPr>
        <p:sp>
          <p:nvSpPr>
            <p:cNvPr id="100" name="Oval 31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solidFill>
              <a:srgbClr val="2E8102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1" name="Freeform 35"/>
            <p:cNvSpPr>
              <a:spLocks noEditPoints="1"/>
            </p:cNvSpPr>
            <p:nvPr/>
          </p:nvSpPr>
          <p:spPr bwMode="auto">
            <a:xfrm>
              <a:off x="269875" y="169862"/>
              <a:ext cx="563563" cy="766762"/>
            </a:xfrm>
            <a:custGeom>
              <a:avLst/>
              <a:gdLst>
                <a:gd name="T0" fmla="*/ 73939 w 625"/>
                <a:gd name="T1" fmla="*/ 124194 h 852"/>
                <a:gd name="T2" fmla="*/ 62217 w 625"/>
                <a:gd name="T3" fmla="*/ 766762 h 852"/>
                <a:gd name="T4" fmla="*/ 563563 w 625"/>
                <a:gd name="T5" fmla="*/ 188091 h 852"/>
                <a:gd name="T6" fmla="*/ 520281 w 625"/>
                <a:gd name="T7" fmla="*/ 201590 h 852"/>
                <a:gd name="T8" fmla="*/ 64021 w 625"/>
                <a:gd name="T9" fmla="*/ 722664 h 852"/>
                <a:gd name="T10" fmla="*/ 243459 w 625"/>
                <a:gd name="T11" fmla="*/ 81896 h 852"/>
                <a:gd name="T12" fmla="*/ 320104 w 625"/>
                <a:gd name="T13" fmla="*/ 81896 h 852"/>
                <a:gd name="T14" fmla="*/ 280429 w 625"/>
                <a:gd name="T15" fmla="*/ 122394 h 852"/>
                <a:gd name="T16" fmla="*/ 196571 w 625"/>
                <a:gd name="T17" fmla="*/ 83696 h 852"/>
                <a:gd name="T18" fmla="*/ 103696 w 625"/>
                <a:gd name="T19" fmla="*/ 194390 h 852"/>
                <a:gd name="T20" fmla="*/ 459867 w 625"/>
                <a:gd name="T21" fmla="*/ 194390 h 852"/>
                <a:gd name="T22" fmla="*/ 366992 w 625"/>
                <a:gd name="T23" fmla="*/ 83696 h 852"/>
                <a:gd name="T24" fmla="*/ 196571 w 625"/>
                <a:gd name="T25" fmla="*/ 83696 h 852"/>
                <a:gd name="T26" fmla="*/ 199276 w 625"/>
                <a:gd name="T27" fmla="*/ 582271 h 852"/>
                <a:gd name="T28" fmla="*/ 136157 w 625"/>
                <a:gd name="T29" fmla="*/ 600270 h 852"/>
                <a:gd name="T30" fmla="*/ 122631 w 625"/>
                <a:gd name="T31" fmla="*/ 613770 h 852"/>
                <a:gd name="T32" fmla="*/ 199276 w 625"/>
                <a:gd name="T33" fmla="*/ 619169 h 852"/>
                <a:gd name="T34" fmla="*/ 119025 w 625"/>
                <a:gd name="T35" fmla="*/ 658767 h 852"/>
                <a:gd name="T36" fmla="*/ 218212 w 625"/>
                <a:gd name="T37" fmla="*/ 610170 h 852"/>
                <a:gd name="T38" fmla="*/ 218212 w 625"/>
                <a:gd name="T39" fmla="*/ 578671 h 852"/>
                <a:gd name="T40" fmla="*/ 99187 w 625"/>
                <a:gd name="T41" fmla="*/ 584971 h 852"/>
                <a:gd name="T42" fmla="*/ 192964 w 625"/>
                <a:gd name="T43" fmla="*/ 683966 h 852"/>
                <a:gd name="T44" fmla="*/ 192964 w 625"/>
                <a:gd name="T45" fmla="*/ 301485 h 852"/>
                <a:gd name="T46" fmla="*/ 136157 w 625"/>
                <a:gd name="T47" fmla="*/ 318584 h 852"/>
                <a:gd name="T48" fmla="*/ 155994 w 625"/>
                <a:gd name="T49" fmla="*/ 368982 h 852"/>
                <a:gd name="T50" fmla="*/ 119025 w 625"/>
                <a:gd name="T51" fmla="*/ 382481 h 852"/>
                <a:gd name="T52" fmla="*/ 192964 w 625"/>
                <a:gd name="T53" fmla="*/ 281686 h 852"/>
                <a:gd name="T54" fmla="*/ 99187 w 625"/>
                <a:gd name="T55" fmla="*/ 380681 h 852"/>
                <a:gd name="T56" fmla="*/ 217310 w 625"/>
                <a:gd name="T57" fmla="*/ 323084 h 852"/>
                <a:gd name="T58" fmla="*/ 216408 w 625"/>
                <a:gd name="T59" fmla="*/ 296985 h 852"/>
                <a:gd name="T60" fmla="*/ 199276 w 625"/>
                <a:gd name="T61" fmla="*/ 452678 h 852"/>
                <a:gd name="T62" fmla="*/ 122631 w 625"/>
                <a:gd name="T63" fmla="*/ 471577 h 852"/>
                <a:gd name="T64" fmla="*/ 199276 w 625"/>
                <a:gd name="T65" fmla="*/ 522874 h 852"/>
                <a:gd name="T66" fmla="*/ 218212 w 625"/>
                <a:gd name="T67" fmla="*/ 438278 h 852"/>
                <a:gd name="T68" fmla="*/ 99187 w 625"/>
                <a:gd name="T69" fmla="*/ 442778 h 852"/>
                <a:gd name="T70" fmla="*/ 199276 w 625"/>
                <a:gd name="T71" fmla="*/ 541773 h 852"/>
                <a:gd name="T72" fmla="*/ 260592 w 625"/>
                <a:gd name="T73" fmla="*/ 418479 h 852"/>
                <a:gd name="T74" fmla="*/ 294856 w 625"/>
                <a:gd name="T75" fmla="*/ 650668 h 852"/>
                <a:gd name="T76" fmla="*/ 452654 w 625"/>
                <a:gd name="T77" fmla="*/ 602070 h 852"/>
                <a:gd name="T78" fmla="*/ 288544 w 625"/>
                <a:gd name="T79" fmla="*/ 644368 h 852"/>
                <a:gd name="T80" fmla="*/ 452654 w 625"/>
                <a:gd name="T81" fmla="*/ 456277 h 852"/>
                <a:gd name="T82" fmla="*/ 288544 w 625"/>
                <a:gd name="T83" fmla="*/ 368982 h 852"/>
                <a:gd name="T84" fmla="*/ 288544 w 625"/>
                <a:gd name="T85" fmla="*/ 316784 h 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25" h="852">
                  <a:moveTo>
                    <a:pt x="48" y="224"/>
                  </a:moveTo>
                  <a:cubicBezTo>
                    <a:pt x="48" y="200"/>
                    <a:pt x="59" y="188"/>
                    <a:pt x="82" y="188"/>
                  </a:cubicBezTo>
                  <a:lnTo>
                    <a:pt x="82" y="138"/>
                  </a:lnTo>
                  <a:cubicBezTo>
                    <a:pt x="39" y="139"/>
                    <a:pt x="0" y="167"/>
                    <a:pt x="0" y="209"/>
                  </a:cubicBezTo>
                  <a:lnTo>
                    <a:pt x="0" y="783"/>
                  </a:lnTo>
                  <a:cubicBezTo>
                    <a:pt x="0" y="818"/>
                    <a:pt x="34" y="852"/>
                    <a:pt x="69" y="852"/>
                  </a:cubicBezTo>
                  <a:lnTo>
                    <a:pt x="556" y="852"/>
                  </a:lnTo>
                  <a:cubicBezTo>
                    <a:pt x="591" y="852"/>
                    <a:pt x="625" y="818"/>
                    <a:pt x="625" y="783"/>
                  </a:cubicBezTo>
                  <a:lnTo>
                    <a:pt x="625" y="209"/>
                  </a:lnTo>
                  <a:cubicBezTo>
                    <a:pt x="625" y="167"/>
                    <a:pt x="586" y="139"/>
                    <a:pt x="543" y="138"/>
                  </a:cubicBezTo>
                  <a:lnTo>
                    <a:pt x="543" y="188"/>
                  </a:lnTo>
                  <a:cubicBezTo>
                    <a:pt x="566" y="188"/>
                    <a:pt x="577" y="200"/>
                    <a:pt x="577" y="224"/>
                  </a:cubicBezTo>
                  <a:lnTo>
                    <a:pt x="577" y="768"/>
                  </a:lnTo>
                  <a:cubicBezTo>
                    <a:pt x="577" y="785"/>
                    <a:pt x="570" y="803"/>
                    <a:pt x="554" y="803"/>
                  </a:cubicBezTo>
                  <a:lnTo>
                    <a:pt x="71" y="803"/>
                  </a:lnTo>
                  <a:cubicBezTo>
                    <a:pt x="53" y="803"/>
                    <a:pt x="48" y="783"/>
                    <a:pt x="48" y="764"/>
                  </a:cubicBezTo>
                  <a:lnTo>
                    <a:pt x="48" y="224"/>
                  </a:lnTo>
                  <a:close/>
                  <a:moveTo>
                    <a:pt x="270" y="91"/>
                  </a:moveTo>
                  <a:cubicBezTo>
                    <a:pt x="270" y="71"/>
                    <a:pt x="289" y="52"/>
                    <a:pt x="309" y="52"/>
                  </a:cubicBezTo>
                  <a:lnTo>
                    <a:pt x="316" y="52"/>
                  </a:lnTo>
                  <a:cubicBezTo>
                    <a:pt x="336" y="52"/>
                    <a:pt x="355" y="71"/>
                    <a:pt x="355" y="91"/>
                  </a:cubicBezTo>
                  <a:lnTo>
                    <a:pt x="355" y="95"/>
                  </a:lnTo>
                  <a:cubicBezTo>
                    <a:pt x="355" y="117"/>
                    <a:pt x="336" y="136"/>
                    <a:pt x="314" y="136"/>
                  </a:cubicBezTo>
                  <a:lnTo>
                    <a:pt x="311" y="136"/>
                  </a:lnTo>
                  <a:cubicBezTo>
                    <a:pt x="289" y="136"/>
                    <a:pt x="270" y="117"/>
                    <a:pt x="270" y="95"/>
                  </a:cubicBezTo>
                  <a:lnTo>
                    <a:pt x="270" y="91"/>
                  </a:lnTo>
                  <a:close/>
                  <a:moveTo>
                    <a:pt x="218" y="93"/>
                  </a:moveTo>
                  <a:lnTo>
                    <a:pt x="149" y="93"/>
                  </a:lnTo>
                  <a:cubicBezTo>
                    <a:pt x="126" y="93"/>
                    <a:pt x="115" y="104"/>
                    <a:pt x="115" y="127"/>
                  </a:cubicBezTo>
                  <a:lnTo>
                    <a:pt x="115" y="216"/>
                  </a:lnTo>
                  <a:cubicBezTo>
                    <a:pt x="115" y="231"/>
                    <a:pt x="124" y="246"/>
                    <a:pt x="138" y="246"/>
                  </a:cubicBezTo>
                  <a:lnTo>
                    <a:pt x="487" y="246"/>
                  </a:lnTo>
                  <a:cubicBezTo>
                    <a:pt x="501" y="246"/>
                    <a:pt x="510" y="231"/>
                    <a:pt x="510" y="216"/>
                  </a:cubicBezTo>
                  <a:lnTo>
                    <a:pt x="510" y="127"/>
                  </a:lnTo>
                  <a:cubicBezTo>
                    <a:pt x="510" y="104"/>
                    <a:pt x="499" y="93"/>
                    <a:pt x="476" y="93"/>
                  </a:cubicBezTo>
                  <a:lnTo>
                    <a:pt x="407" y="93"/>
                  </a:lnTo>
                  <a:cubicBezTo>
                    <a:pt x="407" y="45"/>
                    <a:pt x="366" y="0"/>
                    <a:pt x="320" y="0"/>
                  </a:cubicBezTo>
                  <a:lnTo>
                    <a:pt x="305" y="0"/>
                  </a:lnTo>
                  <a:cubicBezTo>
                    <a:pt x="259" y="0"/>
                    <a:pt x="218" y="45"/>
                    <a:pt x="218" y="93"/>
                  </a:cubicBezTo>
                  <a:close/>
                  <a:moveTo>
                    <a:pt x="132" y="654"/>
                  </a:moveTo>
                  <a:cubicBezTo>
                    <a:pt x="132" y="649"/>
                    <a:pt x="133" y="647"/>
                    <a:pt x="138" y="647"/>
                  </a:cubicBezTo>
                  <a:lnTo>
                    <a:pt x="221" y="647"/>
                  </a:lnTo>
                  <a:lnTo>
                    <a:pt x="221" y="654"/>
                  </a:lnTo>
                  <a:cubicBezTo>
                    <a:pt x="221" y="661"/>
                    <a:pt x="186" y="680"/>
                    <a:pt x="180" y="684"/>
                  </a:cubicBezTo>
                  <a:cubicBezTo>
                    <a:pt x="174" y="679"/>
                    <a:pt x="161" y="667"/>
                    <a:pt x="151" y="667"/>
                  </a:cubicBezTo>
                  <a:lnTo>
                    <a:pt x="149" y="667"/>
                  </a:lnTo>
                  <a:cubicBezTo>
                    <a:pt x="144" y="667"/>
                    <a:pt x="136" y="675"/>
                    <a:pt x="136" y="680"/>
                  </a:cubicBezTo>
                  <a:lnTo>
                    <a:pt x="136" y="682"/>
                  </a:lnTo>
                  <a:cubicBezTo>
                    <a:pt x="136" y="688"/>
                    <a:pt x="167" y="721"/>
                    <a:pt x="173" y="721"/>
                  </a:cubicBezTo>
                  <a:lnTo>
                    <a:pt x="175" y="721"/>
                  </a:lnTo>
                  <a:cubicBezTo>
                    <a:pt x="180" y="721"/>
                    <a:pt x="214" y="693"/>
                    <a:pt x="221" y="688"/>
                  </a:cubicBezTo>
                  <a:cubicBezTo>
                    <a:pt x="221" y="700"/>
                    <a:pt x="225" y="738"/>
                    <a:pt x="214" y="738"/>
                  </a:cubicBezTo>
                  <a:lnTo>
                    <a:pt x="138" y="738"/>
                  </a:lnTo>
                  <a:cubicBezTo>
                    <a:pt x="133" y="738"/>
                    <a:pt x="132" y="737"/>
                    <a:pt x="132" y="732"/>
                  </a:cubicBezTo>
                  <a:lnTo>
                    <a:pt x="132" y="654"/>
                  </a:lnTo>
                  <a:close/>
                  <a:moveTo>
                    <a:pt x="214" y="760"/>
                  </a:moveTo>
                  <a:cubicBezTo>
                    <a:pt x="255" y="760"/>
                    <a:pt x="240" y="715"/>
                    <a:pt x="242" y="678"/>
                  </a:cubicBezTo>
                  <a:cubicBezTo>
                    <a:pt x="243" y="658"/>
                    <a:pt x="292" y="642"/>
                    <a:pt x="296" y="624"/>
                  </a:cubicBezTo>
                  <a:lnTo>
                    <a:pt x="290" y="624"/>
                  </a:lnTo>
                  <a:cubicBezTo>
                    <a:pt x="275" y="624"/>
                    <a:pt x="253" y="637"/>
                    <a:pt x="242" y="643"/>
                  </a:cubicBezTo>
                  <a:cubicBezTo>
                    <a:pt x="237" y="635"/>
                    <a:pt x="232" y="626"/>
                    <a:pt x="218" y="626"/>
                  </a:cubicBezTo>
                  <a:lnTo>
                    <a:pt x="134" y="626"/>
                  </a:lnTo>
                  <a:cubicBezTo>
                    <a:pt x="122" y="626"/>
                    <a:pt x="110" y="637"/>
                    <a:pt x="110" y="650"/>
                  </a:cubicBezTo>
                  <a:lnTo>
                    <a:pt x="110" y="736"/>
                  </a:lnTo>
                  <a:cubicBezTo>
                    <a:pt x="110" y="750"/>
                    <a:pt x="123" y="760"/>
                    <a:pt x="138" y="760"/>
                  </a:cubicBezTo>
                  <a:lnTo>
                    <a:pt x="214" y="760"/>
                  </a:lnTo>
                  <a:close/>
                  <a:moveTo>
                    <a:pt x="132" y="341"/>
                  </a:moveTo>
                  <a:cubicBezTo>
                    <a:pt x="132" y="336"/>
                    <a:pt x="133" y="335"/>
                    <a:pt x="138" y="335"/>
                  </a:cubicBezTo>
                  <a:lnTo>
                    <a:pt x="214" y="335"/>
                  </a:lnTo>
                  <a:cubicBezTo>
                    <a:pt x="219" y="335"/>
                    <a:pt x="221" y="336"/>
                    <a:pt x="221" y="341"/>
                  </a:cubicBezTo>
                  <a:cubicBezTo>
                    <a:pt x="221" y="346"/>
                    <a:pt x="184" y="371"/>
                    <a:pt x="180" y="371"/>
                  </a:cubicBezTo>
                  <a:cubicBezTo>
                    <a:pt x="175" y="371"/>
                    <a:pt x="164" y="354"/>
                    <a:pt x="151" y="354"/>
                  </a:cubicBezTo>
                  <a:cubicBezTo>
                    <a:pt x="145" y="354"/>
                    <a:pt x="136" y="361"/>
                    <a:pt x="136" y="367"/>
                  </a:cubicBezTo>
                  <a:lnTo>
                    <a:pt x="136" y="369"/>
                  </a:lnTo>
                  <a:cubicBezTo>
                    <a:pt x="136" y="378"/>
                    <a:pt x="166" y="406"/>
                    <a:pt x="173" y="410"/>
                  </a:cubicBezTo>
                  <a:lnTo>
                    <a:pt x="221" y="376"/>
                  </a:lnTo>
                  <a:lnTo>
                    <a:pt x="221" y="425"/>
                  </a:lnTo>
                  <a:lnTo>
                    <a:pt x="132" y="425"/>
                  </a:lnTo>
                  <a:lnTo>
                    <a:pt x="132" y="341"/>
                  </a:lnTo>
                  <a:close/>
                  <a:moveTo>
                    <a:pt x="240" y="330"/>
                  </a:moveTo>
                  <a:cubicBezTo>
                    <a:pt x="237" y="319"/>
                    <a:pt x="228" y="313"/>
                    <a:pt x="214" y="313"/>
                  </a:cubicBezTo>
                  <a:lnTo>
                    <a:pt x="138" y="313"/>
                  </a:lnTo>
                  <a:cubicBezTo>
                    <a:pt x="123" y="313"/>
                    <a:pt x="110" y="322"/>
                    <a:pt x="110" y="337"/>
                  </a:cubicBezTo>
                  <a:lnTo>
                    <a:pt x="110" y="423"/>
                  </a:lnTo>
                  <a:cubicBezTo>
                    <a:pt x="110" y="436"/>
                    <a:pt x="122" y="447"/>
                    <a:pt x="134" y="447"/>
                  </a:cubicBezTo>
                  <a:lnTo>
                    <a:pt x="218" y="447"/>
                  </a:lnTo>
                  <a:cubicBezTo>
                    <a:pt x="252" y="447"/>
                    <a:pt x="242" y="393"/>
                    <a:pt x="241" y="359"/>
                  </a:cubicBezTo>
                  <a:lnTo>
                    <a:pt x="296" y="313"/>
                  </a:lnTo>
                  <a:cubicBezTo>
                    <a:pt x="296" y="313"/>
                    <a:pt x="292" y="311"/>
                    <a:pt x="292" y="311"/>
                  </a:cubicBezTo>
                  <a:cubicBezTo>
                    <a:pt x="271" y="311"/>
                    <a:pt x="253" y="329"/>
                    <a:pt x="240" y="330"/>
                  </a:cubicBezTo>
                  <a:close/>
                  <a:moveTo>
                    <a:pt x="132" y="492"/>
                  </a:moveTo>
                  <a:lnTo>
                    <a:pt x="221" y="492"/>
                  </a:lnTo>
                  <a:lnTo>
                    <a:pt x="221" y="503"/>
                  </a:lnTo>
                  <a:lnTo>
                    <a:pt x="180" y="529"/>
                  </a:lnTo>
                  <a:lnTo>
                    <a:pt x="152" y="508"/>
                  </a:lnTo>
                  <a:cubicBezTo>
                    <a:pt x="145" y="513"/>
                    <a:pt x="136" y="515"/>
                    <a:pt x="136" y="524"/>
                  </a:cubicBezTo>
                  <a:cubicBezTo>
                    <a:pt x="136" y="531"/>
                    <a:pt x="167" y="565"/>
                    <a:pt x="173" y="565"/>
                  </a:cubicBezTo>
                  <a:cubicBezTo>
                    <a:pt x="183" y="565"/>
                    <a:pt x="209" y="536"/>
                    <a:pt x="221" y="533"/>
                  </a:cubicBezTo>
                  <a:lnTo>
                    <a:pt x="221" y="581"/>
                  </a:lnTo>
                  <a:lnTo>
                    <a:pt x="132" y="581"/>
                  </a:lnTo>
                  <a:lnTo>
                    <a:pt x="132" y="492"/>
                  </a:lnTo>
                  <a:close/>
                  <a:moveTo>
                    <a:pt x="242" y="487"/>
                  </a:moveTo>
                  <a:cubicBezTo>
                    <a:pt x="238" y="480"/>
                    <a:pt x="233" y="470"/>
                    <a:pt x="221" y="470"/>
                  </a:cubicBezTo>
                  <a:lnTo>
                    <a:pt x="132" y="470"/>
                  </a:lnTo>
                  <a:cubicBezTo>
                    <a:pt x="121" y="470"/>
                    <a:pt x="110" y="481"/>
                    <a:pt x="110" y="492"/>
                  </a:cubicBezTo>
                  <a:lnTo>
                    <a:pt x="110" y="581"/>
                  </a:lnTo>
                  <a:cubicBezTo>
                    <a:pt x="110" y="591"/>
                    <a:pt x="121" y="602"/>
                    <a:pt x="132" y="602"/>
                  </a:cubicBezTo>
                  <a:lnTo>
                    <a:pt x="221" y="602"/>
                  </a:lnTo>
                  <a:cubicBezTo>
                    <a:pt x="252" y="602"/>
                    <a:pt x="242" y="547"/>
                    <a:pt x="242" y="515"/>
                  </a:cubicBezTo>
                  <a:lnTo>
                    <a:pt x="296" y="469"/>
                  </a:lnTo>
                  <a:lnTo>
                    <a:pt x="289" y="465"/>
                  </a:lnTo>
                  <a:lnTo>
                    <a:pt x="242" y="487"/>
                  </a:lnTo>
                  <a:close/>
                  <a:moveTo>
                    <a:pt x="320" y="716"/>
                  </a:moveTo>
                  <a:cubicBezTo>
                    <a:pt x="320" y="721"/>
                    <a:pt x="322" y="723"/>
                    <a:pt x="327" y="723"/>
                  </a:cubicBezTo>
                  <a:lnTo>
                    <a:pt x="495" y="723"/>
                  </a:lnTo>
                  <a:cubicBezTo>
                    <a:pt x="500" y="723"/>
                    <a:pt x="502" y="721"/>
                    <a:pt x="502" y="716"/>
                  </a:cubicBezTo>
                  <a:lnTo>
                    <a:pt x="502" y="669"/>
                  </a:lnTo>
                  <a:cubicBezTo>
                    <a:pt x="502" y="664"/>
                    <a:pt x="500" y="663"/>
                    <a:pt x="495" y="663"/>
                  </a:cubicBezTo>
                  <a:lnTo>
                    <a:pt x="320" y="663"/>
                  </a:lnTo>
                  <a:lnTo>
                    <a:pt x="320" y="716"/>
                  </a:lnTo>
                  <a:close/>
                  <a:moveTo>
                    <a:pt x="320" y="565"/>
                  </a:moveTo>
                  <a:lnTo>
                    <a:pt x="502" y="565"/>
                  </a:lnTo>
                  <a:lnTo>
                    <a:pt x="502" y="507"/>
                  </a:lnTo>
                  <a:lnTo>
                    <a:pt x="320" y="507"/>
                  </a:lnTo>
                  <a:lnTo>
                    <a:pt x="320" y="565"/>
                  </a:lnTo>
                  <a:close/>
                  <a:moveTo>
                    <a:pt x="320" y="410"/>
                  </a:moveTo>
                  <a:lnTo>
                    <a:pt x="452" y="410"/>
                  </a:lnTo>
                  <a:lnTo>
                    <a:pt x="452" y="352"/>
                  </a:lnTo>
                  <a:lnTo>
                    <a:pt x="320" y="352"/>
                  </a:lnTo>
                  <a:lnTo>
                    <a:pt x="320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2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102" name="组合 40"/>
          <p:cNvGrpSpPr/>
          <p:nvPr/>
        </p:nvGrpSpPr>
        <p:grpSpPr bwMode="auto">
          <a:xfrm>
            <a:off x="9136790" y="2629560"/>
            <a:ext cx="1046007" cy="1047377"/>
            <a:chOff x="0" y="0"/>
            <a:chExt cx="1155700" cy="1155698"/>
          </a:xfrm>
          <a:solidFill>
            <a:schemeClr val="bg1">
              <a:lumMod val="65000"/>
            </a:schemeClr>
          </a:solidFill>
        </p:grpSpPr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0" y="0"/>
              <a:ext cx="1155700" cy="1155698"/>
            </a:xfrm>
            <a:prstGeom prst="ellipse">
              <a:avLst/>
            </a:prstGeom>
            <a:solidFill>
              <a:srgbClr val="2E8102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4" name="Freeform 36"/>
            <p:cNvSpPr>
              <a:spLocks noEditPoints="1"/>
            </p:cNvSpPr>
            <p:nvPr/>
          </p:nvSpPr>
          <p:spPr bwMode="auto">
            <a:xfrm>
              <a:off x="261937" y="217487"/>
              <a:ext cx="712788" cy="701675"/>
            </a:xfrm>
            <a:custGeom>
              <a:avLst/>
              <a:gdLst>
                <a:gd name="T0" fmla="*/ 188097 w 792"/>
                <a:gd name="T1" fmla="*/ 307152 h 779"/>
                <a:gd name="T2" fmla="*/ 249296 w 792"/>
                <a:gd name="T3" fmla="*/ 200865 h 779"/>
                <a:gd name="T4" fmla="*/ 350994 w 792"/>
                <a:gd name="T5" fmla="*/ 290938 h 779"/>
                <a:gd name="T6" fmla="*/ 264596 w 792"/>
                <a:gd name="T7" fmla="*/ 182850 h 779"/>
                <a:gd name="T8" fmla="*/ 350994 w 792"/>
                <a:gd name="T9" fmla="*/ 290938 h 779"/>
                <a:gd name="T10" fmla="*/ 350994 w 792"/>
                <a:gd name="T11" fmla="*/ 290938 h 779"/>
                <a:gd name="T12" fmla="*/ 420293 w 792"/>
                <a:gd name="T13" fmla="*/ 174743 h 779"/>
                <a:gd name="T14" fmla="*/ 442793 w 792"/>
                <a:gd name="T15" fmla="*/ 163034 h 779"/>
                <a:gd name="T16" fmla="*/ 445493 w 792"/>
                <a:gd name="T17" fmla="*/ 182850 h 779"/>
                <a:gd name="T18" fmla="*/ 439193 w 792"/>
                <a:gd name="T19" fmla="*/ 215276 h 779"/>
                <a:gd name="T20" fmla="*/ 418493 w 792"/>
                <a:gd name="T21" fmla="*/ 207170 h 779"/>
                <a:gd name="T22" fmla="*/ 393293 w 792"/>
                <a:gd name="T23" fmla="*/ 185552 h 779"/>
                <a:gd name="T24" fmla="*/ 410393 w 792"/>
                <a:gd name="T25" fmla="*/ 172942 h 779"/>
                <a:gd name="T26" fmla="*/ 442793 w 792"/>
                <a:gd name="T27" fmla="*/ 163034 h 779"/>
                <a:gd name="T28" fmla="*/ 337494 w 792"/>
                <a:gd name="T29" fmla="*/ 308953 h 779"/>
                <a:gd name="T30" fmla="*/ 325795 w 792"/>
                <a:gd name="T31" fmla="*/ 440461 h 779"/>
                <a:gd name="T32" fmla="*/ 371694 w 792"/>
                <a:gd name="T33" fmla="*/ 320663 h 779"/>
                <a:gd name="T34" fmla="*/ 280795 w 792"/>
                <a:gd name="T35" fmla="*/ 268420 h 779"/>
                <a:gd name="T36" fmla="*/ 246596 w 792"/>
                <a:gd name="T37" fmla="*/ 280130 h 779"/>
                <a:gd name="T38" fmla="*/ 292495 w 792"/>
                <a:gd name="T39" fmla="*/ 440461 h 779"/>
                <a:gd name="T40" fmla="*/ 280795 w 792"/>
                <a:gd name="T41" fmla="*/ 268420 h 779"/>
                <a:gd name="T42" fmla="*/ 416693 w 792"/>
                <a:gd name="T43" fmla="*/ 240497 h 779"/>
                <a:gd name="T44" fmla="*/ 404993 w 792"/>
                <a:gd name="T45" fmla="*/ 440461 h 779"/>
                <a:gd name="T46" fmla="*/ 450892 w 792"/>
                <a:gd name="T47" fmla="*/ 253107 h 779"/>
                <a:gd name="T48" fmla="*/ 201597 w 792"/>
                <a:gd name="T49" fmla="*/ 351288 h 779"/>
                <a:gd name="T50" fmla="*/ 167397 w 792"/>
                <a:gd name="T51" fmla="*/ 362997 h 779"/>
                <a:gd name="T52" fmla="*/ 213296 w 792"/>
                <a:gd name="T53" fmla="*/ 440461 h 779"/>
                <a:gd name="T54" fmla="*/ 201597 w 792"/>
                <a:gd name="T55" fmla="*/ 351288 h 779"/>
                <a:gd name="T56" fmla="*/ 122398 w 792"/>
                <a:gd name="T57" fmla="*/ 440461 h 779"/>
                <a:gd name="T58" fmla="*/ 110698 w 792"/>
                <a:gd name="T59" fmla="*/ 170240 h 779"/>
                <a:gd name="T60" fmla="*/ 134098 w 792"/>
                <a:gd name="T61" fmla="*/ 170240 h 779"/>
                <a:gd name="T62" fmla="*/ 477892 w 792"/>
                <a:gd name="T63" fmla="*/ 417042 h 779"/>
                <a:gd name="T64" fmla="*/ 477892 w 792"/>
                <a:gd name="T65" fmla="*/ 440461 h 779"/>
                <a:gd name="T66" fmla="*/ 110698 w 792"/>
                <a:gd name="T67" fmla="*/ 428751 h 779"/>
                <a:gd name="T68" fmla="*/ 477892 w 792"/>
                <a:gd name="T69" fmla="*/ 417042 h 779"/>
                <a:gd name="T70" fmla="*/ 611990 w 792"/>
                <a:gd name="T71" fmla="*/ 701675 h 779"/>
                <a:gd name="T72" fmla="*/ 436493 w 792"/>
                <a:gd name="T73" fmla="*/ 566564 h 779"/>
                <a:gd name="T74" fmla="*/ 0 w 792"/>
                <a:gd name="T75" fmla="*/ 299045 h 779"/>
                <a:gd name="T76" fmla="*/ 599390 w 792"/>
                <a:gd name="T77" fmla="*/ 299045 h 779"/>
                <a:gd name="T78" fmla="*/ 677689 w 792"/>
                <a:gd name="T79" fmla="*/ 544947 h 779"/>
                <a:gd name="T80" fmla="*/ 300595 w 792"/>
                <a:gd name="T81" fmla="*/ 561160 h 779"/>
                <a:gd name="T82" fmla="*/ 561591 w 792"/>
                <a:gd name="T83" fmla="*/ 299045 h 779"/>
                <a:gd name="T84" fmla="*/ 38699 w 792"/>
                <a:gd name="T85" fmla="*/ 299045 h 7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92" h="779">
                  <a:moveTo>
                    <a:pt x="297" y="240"/>
                  </a:moveTo>
                  <a:lnTo>
                    <a:pt x="209" y="341"/>
                  </a:lnTo>
                  <a:lnTo>
                    <a:pt x="188" y="323"/>
                  </a:lnTo>
                  <a:lnTo>
                    <a:pt x="277" y="223"/>
                  </a:lnTo>
                  <a:lnTo>
                    <a:pt x="297" y="240"/>
                  </a:lnTo>
                  <a:close/>
                  <a:moveTo>
                    <a:pt x="390" y="323"/>
                  </a:moveTo>
                  <a:lnTo>
                    <a:pt x="276" y="224"/>
                  </a:lnTo>
                  <a:lnTo>
                    <a:pt x="294" y="203"/>
                  </a:lnTo>
                  <a:lnTo>
                    <a:pt x="408" y="303"/>
                  </a:lnTo>
                  <a:lnTo>
                    <a:pt x="390" y="323"/>
                  </a:lnTo>
                  <a:close/>
                  <a:moveTo>
                    <a:pt x="487" y="212"/>
                  </a:moveTo>
                  <a:lnTo>
                    <a:pt x="390" y="323"/>
                  </a:lnTo>
                  <a:lnTo>
                    <a:pt x="369" y="305"/>
                  </a:lnTo>
                  <a:lnTo>
                    <a:pt x="467" y="194"/>
                  </a:lnTo>
                  <a:lnTo>
                    <a:pt x="487" y="212"/>
                  </a:lnTo>
                  <a:close/>
                  <a:moveTo>
                    <a:pt x="492" y="181"/>
                  </a:moveTo>
                  <a:cubicBezTo>
                    <a:pt x="497" y="179"/>
                    <a:pt x="500" y="182"/>
                    <a:pt x="499" y="187"/>
                  </a:cubicBezTo>
                  <a:lnTo>
                    <a:pt x="495" y="203"/>
                  </a:lnTo>
                  <a:cubicBezTo>
                    <a:pt x="494" y="209"/>
                    <a:pt x="492" y="217"/>
                    <a:pt x="491" y="222"/>
                  </a:cubicBezTo>
                  <a:lnTo>
                    <a:pt x="488" y="239"/>
                  </a:lnTo>
                  <a:cubicBezTo>
                    <a:pt x="487" y="244"/>
                    <a:pt x="483" y="245"/>
                    <a:pt x="479" y="242"/>
                  </a:cubicBezTo>
                  <a:lnTo>
                    <a:pt x="465" y="230"/>
                  </a:lnTo>
                  <a:cubicBezTo>
                    <a:pt x="461" y="227"/>
                    <a:pt x="455" y="221"/>
                    <a:pt x="451" y="217"/>
                  </a:cubicBezTo>
                  <a:lnTo>
                    <a:pt x="437" y="206"/>
                  </a:lnTo>
                  <a:cubicBezTo>
                    <a:pt x="433" y="202"/>
                    <a:pt x="434" y="198"/>
                    <a:pt x="439" y="197"/>
                  </a:cubicBezTo>
                  <a:lnTo>
                    <a:pt x="456" y="192"/>
                  </a:lnTo>
                  <a:cubicBezTo>
                    <a:pt x="461" y="190"/>
                    <a:pt x="470" y="187"/>
                    <a:pt x="475" y="186"/>
                  </a:cubicBezTo>
                  <a:lnTo>
                    <a:pt x="492" y="181"/>
                  </a:lnTo>
                  <a:close/>
                  <a:moveTo>
                    <a:pt x="400" y="343"/>
                  </a:moveTo>
                  <a:lnTo>
                    <a:pt x="375" y="343"/>
                  </a:lnTo>
                  <a:cubicBezTo>
                    <a:pt x="368" y="343"/>
                    <a:pt x="362" y="349"/>
                    <a:pt x="362" y="356"/>
                  </a:cubicBezTo>
                  <a:lnTo>
                    <a:pt x="362" y="489"/>
                  </a:lnTo>
                  <a:lnTo>
                    <a:pt x="413" y="489"/>
                  </a:lnTo>
                  <a:lnTo>
                    <a:pt x="413" y="356"/>
                  </a:lnTo>
                  <a:cubicBezTo>
                    <a:pt x="413" y="349"/>
                    <a:pt x="407" y="343"/>
                    <a:pt x="400" y="343"/>
                  </a:cubicBezTo>
                  <a:close/>
                  <a:moveTo>
                    <a:pt x="312" y="298"/>
                  </a:moveTo>
                  <a:lnTo>
                    <a:pt x="287" y="298"/>
                  </a:lnTo>
                  <a:cubicBezTo>
                    <a:pt x="280" y="298"/>
                    <a:pt x="274" y="304"/>
                    <a:pt x="274" y="311"/>
                  </a:cubicBezTo>
                  <a:lnTo>
                    <a:pt x="274" y="489"/>
                  </a:lnTo>
                  <a:lnTo>
                    <a:pt x="325" y="489"/>
                  </a:lnTo>
                  <a:lnTo>
                    <a:pt x="325" y="311"/>
                  </a:lnTo>
                  <a:cubicBezTo>
                    <a:pt x="325" y="304"/>
                    <a:pt x="319" y="298"/>
                    <a:pt x="312" y="298"/>
                  </a:cubicBezTo>
                  <a:close/>
                  <a:moveTo>
                    <a:pt x="488" y="267"/>
                  </a:moveTo>
                  <a:lnTo>
                    <a:pt x="463" y="267"/>
                  </a:lnTo>
                  <a:cubicBezTo>
                    <a:pt x="456" y="267"/>
                    <a:pt x="450" y="273"/>
                    <a:pt x="450" y="281"/>
                  </a:cubicBezTo>
                  <a:lnTo>
                    <a:pt x="450" y="489"/>
                  </a:lnTo>
                  <a:lnTo>
                    <a:pt x="501" y="489"/>
                  </a:lnTo>
                  <a:lnTo>
                    <a:pt x="501" y="281"/>
                  </a:lnTo>
                  <a:cubicBezTo>
                    <a:pt x="501" y="273"/>
                    <a:pt x="495" y="267"/>
                    <a:pt x="488" y="267"/>
                  </a:cubicBezTo>
                  <a:close/>
                  <a:moveTo>
                    <a:pt x="224" y="390"/>
                  </a:moveTo>
                  <a:lnTo>
                    <a:pt x="200" y="390"/>
                  </a:lnTo>
                  <a:cubicBezTo>
                    <a:pt x="192" y="390"/>
                    <a:pt x="186" y="396"/>
                    <a:pt x="186" y="403"/>
                  </a:cubicBezTo>
                  <a:lnTo>
                    <a:pt x="186" y="489"/>
                  </a:lnTo>
                  <a:lnTo>
                    <a:pt x="237" y="489"/>
                  </a:lnTo>
                  <a:lnTo>
                    <a:pt x="237" y="403"/>
                  </a:lnTo>
                  <a:cubicBezTo>
                    <a:pt x="237" y="396"/>
                    <a:pt x="231" y="390"/>
                    <a:pt x="224" y="390"/>
                  </a:cubicBezTo>
                  <a:close/>
                  <a:moveTo>
                    <a:pt x="149" y="476"/>
                  </a:moveTo>
                  <a:cubicBezTo>
                    <a:pt x="149" y="483"/>
                    <a:pt x="144" y="489"/>
                    <a:pt x="136" y="489"/>
                  </a:cubicBezTo>
                  <a:cubicBezTo>
                    <a:pt x="129" y="489"/>
                    <a:pt x="123" y="483"/>
                    <a:pt x="123" y="476"/>
                  </a:cubicBezTo>
                  <a:lnTo>
                    <a:pt x="123" y="189"/>
                  </a:lnTo>
                  <a:cubicBezTo>
                    <a:pt x="123" y="182"/>
                    <a:pt x="129" y="176"/>
                    <a:pt x="136" y="176"/>
                  </a:cubicBezTo>
                  <a:cubicBezTo>
                    <a:pt x="143" y="176"/>
                    <a:pt x="149" y="182"/>
                    <a:pt x="149" y="189"/>
                  </a:cubicBezTo>
                  <a:lnTo>
                    <a:pt x="149" y="476"/>
                  </a:lnTo>
                  <a:close/>
                  <a:moveTo>
                    <a:pt x="531" y="463"/>
                  </a:moveTo>
                  <a:cubicBezTo>
                    <a:pt x="538" y="463"/>
                    <a:pt x="544" y="469"/>
                    <a:pt x="544" y="476"/>
                  </a:cubicBezTo>
                  <a:cubicBezTo>
                    <a:pt x="544" y="483"/>
                    <a:pt x="538" y="489"/>
                    <a:pt x="531" y="489"/>
                  </a:cubicBezTo>
                  <a:lnTo>
                    <a:pt x="136" y="489"/>
                  </a:lnTo>
                  <a:cubicBezTo>
                    <a:pt x="129" y="489"/>
                    <a:pt x="123" y="483"/>
                    <a:pt x="123" y="476"/>
                  </a:cubicBezTo>
                  <a:cubicBezTo>
                    <a:pt x="123" y="469"/>
                    <a:pt x="129" y="463"/>
                    <a:pt x="136" y="463"/>
                  </a:cubicBezTo>
                  <a:lnTo>
                    <a:pt x="531" y="463"/>
                  </a:lnTo>
                  <a:close/>
                  <a:moveTo>
                    <a:pt x="753" y="750"/>
                  </a:moveTo>
                  <a:cubicBezTo>
                    <a:pt x="732" y="770"/>
                    <a:pt x="706" y="779"/>
                    <a:pt x="680" y="779"/>
                  </a:cubicBezTo>
                  <a:cubicBezTo>
                    <a:pt x="654" y="779"/>
                    <a:pt x="628" y="770"/>
                    <a:pt x="608" y="750"/>
                  </a:cubicBezTo>
                  <a:lnTo>
                    <a:pt x="485" y="629"/>
                  </a:lnTo>
                  <a:cubicBezTo>
                    <a:pt x="440" y="653"/>
                    <a:pt x="388" y="666"/>
                    <a:pt x="334" y="666"/>
                  </a:cubicBezTo>
                  <a:cubicBezTo>
                    <a:pt x="149" y="666"/>
                    <a:pt x="0" y="517"/>
                    <a:pt x="0" y="332"/>
                  </a:cubicBezTo>
                  <a:cubicBezTo>
                    <a:pt x="0" y="149"/>
                    <a:pt x="149" y="0"/>
                    <a:pt x="334" y="0"/>
                  </a:cubicBezTo>
                  <a:cubicBezTo>
                    <a:pt x="517" y="0"/>
                    <a:pt x="666" y="149"/>
                    <a:pt x="666" y="332"/>
                  </a:cubicBezTo>
                  <a:cubicBezTo>
                    <a:pt x="666" y="387"/>
                    <a:pt x="653" y="439"/>
                    <a:pt x="630" y="484"/>
                  </a:cubicBezTo>
                  <a:lnTo>
                    <a:pt x="753" y="605"/>
                  </a:lnTo>
                  <a:cubicBezTo>
                    <a:pt x="792" y="645"/>
                    <a:pt x="792" y="709"/>
                    <a:pt x="753" y="750"/>
                  </a:cubicBezTo>
                  <a:close/>
                  <a:moveTo>
                    <a:pt x="334" y="623"/>
                  </a:moveTo>
                  <a:lnTo>
                    <a:pt x="334" y="623"/>
                  </a:lnTo>
                  <a:cubicBezTo>
                    <a:pt x="494" y="623"/>
                    <a:pt x="624" y="493"/>
                    <a:pt x="624" y="332"/>
                  </a:cubicBezTo>
                  <a:cubicBezTo>
                    <a:pt x="624" y="172"/>
                    <a:pt x="494" y="42"/>
                    <a:pt x="334" y="42"/>
                  </a:cubicBezTo>
                  <a:cubicBezTo>
                    <a:pt x="173" y="42"/>
                    <a:pt x="43" y="172"/>
                    <a:pt x="43" y="332"/>
                  </a:cubicBezTo>
                  <a:cubicBezTo>
                    <a:pt x="43" y="493"/>
                    <a:pt x="173" y="623"/>
                    <a:pt x="334" y="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2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105" name="组合 43"/>
          <p:cNvGrpSpPr/>
          <p:nvPr/>
        </p:nvGrpSpPr>
        <p:grpSpPr bwMode="auto">
          <a:xfrm>
            <a:off x="9179896" y="4055319"/>
            <a:ext cx="1044569" cy="1047377"/>
            <a:chOff x="0" y="0"/>
            <a:chExt cx="1154113" cy="1155698"/>
          </a:xfrm>
          <a:solidFill>
            <a:schemeClr val="bg1">
              <a:lumMod val="65000"/>
            </a:schemeClr>
          </a:solidFill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8"/>
            </a:xfrm>
            <a:prstGeom prst="ellipse">
              <a:avLst/>
            </a:prstGeom>
            <a:solidFill>
              <a:srgbClr val="2E8102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7" name="Freeform 37"/>
            <p:cNvSpPr>
              <a:spLocks noEditPoints="1"/>
            </p:cNvSpPr>
            <p:nvPr/>
          </p:nvSpPr>
          <p:spPr bwMode="auto">
            <a:xfrm>
              <a:off x="268287" y="254000"/>
              <a:ext cx="658813" cy="652462"/>
            </a:xfrm>
            <a:custGeom>
              <a:avLst/>
              <a:gdLst>
                <a:gd name="T0" fmla="*/ 594912 w 732"/>
                <a:gd name="T1" fmla="*/ 562343 h 724"/>
                <a:gd name="T2" fmla="*/ 526510 w 732"/>
                <a:gd name="T3" fmla="*/ 562343 h 724"/>
                <a:gd name="T4" fmla="*/ 431109 w 732"/>
                <a:gd name="T5" fmla="*/ 379401 h 724"/>
                <a:gd name="T6" fmla="*/ 421208 w 732"/>
                <a:gd name="T7" fmla="*/ 415449 h 724"/>
                <a:gd name="T8" fmla="*/ 369007 w 732"/>
                <a:gd name="T9" fmla="*/ 455101 h 724"/>
                <a:gd name="T10" fmla="*/ 540011 w 732"/>
                <a:gd name="T11" fmla="*/ 644351 h 724"/>
                <a:gd name="T12" fmla="*/ 649813 w 732"/>
                <a:gd name="T13" fmla="*/ 570454 h 724"/>
                <a:gd name="T14" fmla="*/ 568811 w 732"/>
                <a:gd name="T15" fmla="*/ 486643 h 724"/>
                <a:gd name="T16" fmla="*/ 449109 w 732"/>
                <a:gd name="T17" fmla="*/ 388413 h 724"/>
                <a:gd name="T18" fmla="*/ 237605 w 732"/>
                <a:gd name="T19" fmla="*/ 231606 h 724"/>
                <a:gd name="T20" fmla="*/ 273605 w 732"/>
                <a:gd name="T21" fmla="*/ 221693 h 724"/>
                <a:gd name="T22" fmla="*/ 283506 w 732"/>
                <a:gd name="T23" fmla="*/ 186546 h 724"/>
                <a:gd name="T24" fmla="*/ 292506 w 732"/>
                <a:gd name="T25" fmla="*/ 153202 h 724"/>
                <a:gd name="T26" fmla="*/ 126903 w 732"/>
                <a:gd name="T27" fmla="*/ 14419 h 724"/>
                <a:gd name="T28" fmla="*/ 104402 w 732"/>
                <a:gd name="T29" fmla="*/ 184744 h 724"/>
                <a:gd name="T30" fmla="*/ 900 w 732"/>
                <a:gd name="T31" fmla="*/ 141487 h 724"/>
                <a:gd name="T32" fmla="*/ 196204 w 732"/>
                <a:gd name="T33" fmla="*/ 281171 h 724"/>
                <a:gd name="T34" fmla="*/ 221404 w 732"/>
                <a:gd name="T35" fmla="*/ 248729 h 724"/>
                <a:gd name="T36" fmla="*/ 634513 w 732"/>
                <a:gd name="T37" fmla="*/ 63985 h 724"/>
                <a:gd name="T38" fmla="*/ 546311 w 732"/>
                <a:gd name="T39" fmla="*/ 0 h 724"/>
                <a:gd name="T40" fmla="*/ 309606 w 732"/>
                <a:gd name="T41" fmla="*/ 211780 h 724"/>
                <a:gd name="T42" fmla="*/ 275405 w 732"/>
                <a:gd name="T43" fmla="*/ 260444 h 724"/>
                <a:gd name="T44" fmla="*/ 246605 w 732"/>
                <a:gd name="T45" fmla="*/ 274863 h 724"/>
                <a:gd name="T46" fmla="*/ 250205 w 732"/>
                <a:gd name="T47" fmla="*/ 364982 h 724"/>
                <a:gd name="T48" fmla="*/ 58501 w 732"/>
                <a:gd name="T49" fmla="*/ 530801 h 724"/>
                <a:gd name="T50" fmla="*/ 37801 w 732"/>
                <a:gd name="T51" fmla="*/ 652462 h 724"/>
                <a:gd name="T52" fmla="*/ 136803 w 732"/>
                <a:gd name="T53" fmla="*/ 553331 h 724"/>
                <a:gd name="T54" fmla="*/ 291606 w 732"/>
                <a:gd name="T55" fmla="*/ 406437 h 724"/>
                <a:gd name="T56" fmla="*/ 378907 w 732"/>
                <a:gd name="T57" fmla="*/ 406437 h 724"/>
                <a:gd name="T58" fmla="*/ 404108 w 732"/>
                <a:gd name="T59" fmla="*/ 352366 h 724"/>
                <a:gd name="T60" fmla="*/ 441009 w 732"/>
                <a:gd name="T61" fmla="*/ 344255 h 724"/>
                <a:gd name="T62" fmla="*/ 634513 w 732"/>
                <a:gd name="T63" fmla="*/ 63985 h 7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32" h="724">
                  <a:moveTo>
                    <a:pt x="623" y="586"/>
                  </a:moveTo>
                  <a:cubicBezTo>
                    <a:pt x="644" y="586"/>
                    <a:pt x="661" y="603"/>
                    <a:pt x="661" y="624"/>
                  </a:cubicBezTo>
                  <a:cubicBezTo>
                    <a:pt x="661" y="645"/>
                    <a:pt x="644" y="662"/>
                    <a:pt x="623" y="662"/>
                  </a:cubicBezTo>
                  <a:cubicBezTo>
                    <a:pt x="602" y="662"/>
                    <a:pt x="585" y="645"/>
                    <a:pt x="585" y="624"/>
                  </a:cubicBezTo>
                  <a:cubicBezTo>
                    <a:pt x="585" y="603"/>
                    <a:pt x="602" y="586"/>
                    <a:pt x="623" y="586"/>
                  </a:cubicBezTo>
                  <a:close/>
                  <a:moveTo>
                    <a:pt x="479" y="421"/>
                  </a:moveTo>
                  <a:lnTo>
                    <a:pt x="489" y="441"/>
                  </a:lnTo>
                  <a:lnTo>
                    <a:pt x="468" y="461"/>
                  </a:lnTo>
                  <a:lnTo>
                    <a:pt x="449" y="480"/>
                  </a:lnTo>
                  <a:cubicBezTo>
                    <a:pt x="438" y="491"/>
                    <a:pt x="425" y="500"/>
                    <a:pt x="410" y="505"/>
                  </a:cubicBezTo>
                  <a:lnTo>
                    <a:pt x="539" y="633"/>
                  </a:lnTo>
                  <a:lnTo>
                    <a:pt x="600" y="715"/>
                  </a:lnTo>
                  <a:lnTo>
                    <a:pt x="632" y="724"/>
                  </a:lnTo>
                  <a:lnTo>
                    <a:pt x="722" y="633"/>
                  </a:lnTo>
                  <a:lnTo>
                    <a:pt x="713" y="600"/>
                  </a:lnTo>
                  <a:lnTo>
                    <a:pt x="632" y="540"/>
                  </a:lnTo>
                  <a:lnTo>
                    <a:pt x="511" y="419"/>
                  </a:lnTo>
                  <a:lnTo>
                    <a:pt x="499" y="431"/>
                  </a:lnTo>
                  <a:lnTo>
                    <a:pt x="479" y="421"/>
                  </a:lnTo>
                  <a:close/>
                  <a:moveTo>
                    <a:pt x="264" y="257"/>
                  </a:moveTo>
                  <a:lnTo>
                    <a:pt x="285" y="237"/>
                  </a:lnTo>
                  <a:lnTo>
                    <a:pt x="304" y="246"/>
                  </a:lnTo>
                  <a:lnTo>
                    <a:pt x="294" y="227"/>
                  </a:lnTo>
                  <a:lnTo>
                    <a:pt x="315" y="207"/>
                  </a:lnTo>
                  <a:lnTo>
                    <a:pt x="317" y="205"/>
                  </a:lnTo>
                  <a:cubicBezTo>
                    <a:pt x="322" y="193"/>
                    <a:pt x="325" y="181"/>
                    <a:pt x="325" y="170"/>
                  </a:cubicBezTo>
                  <a:cubicBezTo>
                    <a:pt x="325" y="84"/>
                    <a:pt x="242" y="0"/>
                    <a:pt x="156" y="1"/>
                  </a:cubicBezTo>
                  <a:cubicBezTo>
                    <a:pt x="156" y="1"/>
                    <a:pt x="146" y="11"/>
                    <a:pt x="141" y="16"/>
                  </a:cubicBezTo>
                  <a:cubicBezTo>
                    <a:pt x="210" y="85"/>
                    <a:pt x="204" y="74"/>
                    <a:pt x="204" y="116"/>
                  </a:cubicBezTo>
                  <a:cubicBezTo>
                    <a:pt x="204" y="151"/>
                    <a:pt x="149" y="205"/>
                    <a:pt x="116" y="205"/>
                  </a:cubicBezTo>
                  <a:cubicBezTo>
                    <a:pt x="72" y="205"/>
                    <a:pt x="86" y="212"/>
                    <a:pt x="16" y="142"/>
                  </a:cubicBezTo>
                  <a:cubicBezTo>
                    <a:pt x="10" y="147"/>
                    <a:pt x="1" y="157"/>
                    <a:pt x="1" y="157"/>
                  </a:cubicBezTo>
                  <a:cubicBezTo>
                    <a:pt x="2" y="243"/>
                    <a:pt x="83" y="325"/>
                    <a:pt x="169" y="325"/>
                  </a:cubicBezTo>
                  <a:cubicBezTo>
                    <a:pt x="185" y="325"/>
                    <a:pt x="201" y="320"/>
                    <a:pt x="218" y="312"/>
                  </a:cubicBezTo>
                  <a:lnTo>
                    <a:pt x="221" y="315"/>
                  </a:lnTo>
                  <a:cubicBezTo>
                    <a:pt x="226" y="301"/>
                    <a:pt x="234" y="288"/>
                    <a:pt x="246" y="276"/>
                  </a:cubicBezTo>
                  <a:lnTo>
                    <a:pt x="264" y="257"/>
                  </a:lnTo>
                  <a:close/>
                  <a:moveTo>
                    <a:pt x="705" y="71"/>
                  </a:moveTo>
                  <a:lnTo>
                    <a:pt x="655" y="20"/>
                  </a:lnTo>
                  <a:cubicBezTo>
                    <a:pt x="642" y="7"/>
                    <a:pt x="624" y="0"/>
                    <a:pt x="607" y="0"/>
                  </a:cubicBezTo>
                  <a:cubicBezTo>
                    <a:pt x="589" y="0"/>
                    <a:pt x="572" y="7"/>
                    <a:pt x="558" y="20"/>
                  </a:cubicBezTo>
                  <a:lnTo>
                    <a:pt x="344" y="235"/>
                  </a:lnTo>
                  <a:cubicBezTo>
                    <a:pt x="350" y="248"/>
                    <a:pt x="345" y="267"/>
                    <a:pt x="335" y="277"/>
                  </a:cubicBezTo>
                  <a:cubicBezTo>
                    <a:pt x="328" y="284"/>
                    <a:pt x="317" y="289"/>
                    <a:pt x="306" y="289"/>
                  </a:cubicBezTo>
                  <a:cubicBezTo>
                    <a:pt x="302" y="289"/>
                    <a:pt x="297" y="288"/>
                    <a:pt x="293" y="286"/>
                  </a:cubicBezTo>
                  <a:lnTo>
                    <a:pt x="274" y="305"/>
                  </a:lnTo>
                  <a:cubicBezTo>
                    <a:pt x="247" y="331"/>
                    <a:pt x="247" y="375"/>
                    <a:pt x="274" y="401"/>
                  </a:cubicBezTo>
                  <a:lnTo>
                    <a:pt x="278" y="405"/>
                  </a:lnTo>
                  <a:lnTo>
                    <a:pt x="110" y="572"/>
                  </a:lnTo>
                  <a:lnTo>
                    <a:pt x="65" y="589"/>
                  </a:lnTo>
                  <a:lnTo>
                    <a:pt x="0" y="682"/>
                  </a:lnTo>
                  <a:lnTo>
                    <a:pt x="42" y="724"/>
                  </a:lnTo>
                  <a:lnTo>
                    <a:pt x="135" y="659"/>
                  </a:lnTo>
                  <a:lnTo>
                    <a:pt x="152" y="614"/>
                  </a:lnTo>
                  <a:lnTo>
                    <a:pt x="319" y="447"/>
                  </a:lnTo>
                  <a:lnTo>
                    <a:pt x="324" y="451"/>
                  </a:lnTo>
                  <a:cubicBezTo>
                    <a:pt x="338" y="465"/>
                    <a:pt x="355" y="471"/>
                    <a:pt x="373" y="471"/>
                  </a:cubicBezTo>
                  <a:cubicBezTo>
                    <a:pt x="390" y="471"/>
                    <a:pt x="408" y="465"/>
                    <a:pt x="421" y="451"/>
                  </a:cubicBezTo>
                  <a:lnTo>
                    <a:pt x="440" y="433"/>
                  </a:lnTo>
                  <a:cubicBezTo>
                    <a:pt x="434" y="420"/>
                    <a:pt x="438" y="401"/>
                    <a:pt x="449" y="391"/>
                  </a:cubicBezTo>
                  <a:cubicBezTo>
                    <a:pt x="456" y="384"/>
                    <a:pt x="467" y="379"/>
                    <a:pt x="477" y="379"/>
                  </a:cubicBezTo>
                  <a:cubicBezTo>
                    <a:pt x="482" y="379"/>
                    <a:pt x="487" y="380"/>
                    <a:pt x="490" y="382"/>
                  </a:cubicBezTo>
                  <a:lnTo>
                    <a:pt x="705" y="167"/>
                  </a:lnTo>
                  <a:cubicBezTo>
                    <a:pt x="732" y="140"/>
                    <a:pt x="732" y="97"/>
                    <a:pt x="705" y="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2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8" name="TextBox 46"/>
          <p:cNvSpPr txBox="1">
            <a:spLocks noChangeArrowheads="1"/>
          </p:cNvSpPr>
          <p:nvPr/>
        </p:nvSpPr>
        <p:spPr bwMode="auto">
          <a:xfrm>
            <a:off x="2378196" y="1488042"/>
            <a:ext cx="2314575" cy="45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112 MOU</a:t>
            </a:r>
          </a:p>
        </p:txBody>
      </p:sp>
      <p:sp>
        <p:nvSpPr>
          <p:cNvPr id="109" name="TextBox 47"/>
          <p:cNvSpPr txBox="1">
            <a:spLocks noChangeArrowheads="1"/>
          </p:cNvSpPr>
          <p:nvPr/>
        </p:nvSpPr>
        <p:spPr bwMode="auto">
          <a:xfrm>
            <a:off x="2985788" y="2107128"/>
            <a:ext cx="2346329" cy="57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108 MOU </a:t>
            </a: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Dalam</a:t>
            </a: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Negeri</a:t>
            </a:r>
            <a:endParaRPr lang="en-US" altLang="zh-CN" sz="1600" dirty="0">
              <a:solidFill>
                <a:schemeClr val="tx1"/>
              </a:solidFill>
              <a:ea typeface="Montserrat" panose="00000500000000000000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4     MOU </a:t>
            </a: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Luar</a:t>
            </a: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Negeri</a:t>
            </a:r>
            <a:endParaRPr lang="zh-CN" altLang="en-US" sz="1600" dirty="0">
              <a:solidFill>
                <a:schemeClr val="tx1"/>
              </a:solidFill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10" name="TextBox 48"/>
          <p:cNvSpPr txBox="1">
            <a:spLocks noChangeArrowheads="1"/>
          </p:cNvSpPr>
          <p:nvPr/>
        </p:nvSpPr>
        <p:spPr bwMode="auto">
          <a:xfrm>
            <a:off x="7579599" y="1438670"/>
            <a:ext cx="2156460" cy="45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89 MOA</a:t>
            </a:r>
          </a:p>
        </p:txBody>
      </p:sp>
      <p:sp>
        <p:nvSpPr>
          <p:cNvPr id="113" name="TextBox 51"/>
          <p:cNvSpPr txBox="1">
            <a:spLocks noChangeArrowheads="1"/>
          </p:cNvSpPr>
          <p:nvPr/>
        </p:nvSpPr>
        <p:spPr bwMode="auto">
          <a:xfrm>
            <a:off x="2985788" y="4633497"/>
            <a:ext cx="2346329" cy="9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Bidang</a:t>
            </a:r>
            <a:r>
              <a:rPr lang="en-US" altLang="zh-CN" sz="18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Pendidikan</a:t>
            </a:r>
            <a:endParaRPr lang="en-US" altLang="zh-CN" sz="1800" dirty="0">
              <a:solidFill>
                <a:schemeClr val="tx1"/>
              </a:solidFill>
              <a:ea typeface="Montserrat" panose="00000500000000000000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Join Research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solidFill>
                <a:schemeClr val="tx1"/>
              </a:solidFill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15" name="TextBox 53"/>
          <p:cNvSpPr txBox="1">
            <a:spLocks noChangeArrowheads="1"/>
          </p:cNvSpPr>
          <p:nvPr/>
        </p:nvSpPr>
        <p:spPr bwMode="auto">
          <a:xfrm>
            <a:off x="6240162" y="4633497"/>
            <a:ext cx="2875078" cy="8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79" tIns="41389" rIns="82779" bIns="4138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Academic exchange</a:t>
            </a:r>
          </a:p>
          <a:p>
            <a:pPr algn="r">
              <a:spcBef>
                <a:spcPct val="0"/>
              </a:spcBef>
            </a:pP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Pengabdian</a:t>
            </a: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Masyarakat</a:t>
            </a:r>
            <a:endParaRPr lang="en-US" altLang="zh-CN" sz="1600" dirty="0">
              <a:solidFill>
                <a:schemeClr val="tx1"/>
              </a:solidFill>
              <a:ea typeface="Montserrat" panose="00000500000000000000" charset="0"/>
              <a:cs typeface="Arial" panose="020B0604020202020204" pitchFamily="34" charset="0"/>
            </a:endParaRPr>
          </a:p>
          <a:p>
            <a:pPr algn="r">
              <a:spcBef>
                <a:spcPct val="0"/>
              </a:spcBef>
            </a:pPr>
            <a:r>
              <a:rPr lang="en-US" altLang="zh-CN" sz="1600" dirty="0">
                <a:solidFill>
                  <a:schemeClr val="tx1"/>
                </a:solidFill>
                <a:ea typeface="Montserrat" panose="00000500000000000000" charset="0"/>
                <a:cs typeface="Arial" panose="020B0604020202020204" pitchFamily="34" charset="0"/>
              </a:rPr>
              <a:t>Benchmarking</a:t>
            </a:r>
          </a:p>
        </p:txBody>
      </p:sp>
      <p:pic>
        <p:nvPicPr>
          <p:cNvPr id="31" name="Picture 2" descr="MAHSA University - YouTub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23" y="815920"/>
            <a:ext cx="1861258" cy="15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Logo &amp; Anthem – Web University of Cyberja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747" y="2397229"/>
            <a:ext cx="1827771" cy="4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nagement and Science Universit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3" y="2104391"/>
            <a:ext cx="1543773" cy="15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565" y="815921"/>
            <a:ext cx="1149340" cy="15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41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50111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625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4478213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46" name="图片 53"/>
          <p:cNvPicPr>
            <a:picLocks noChangeAspect="1"/>
          </p:cNvPicPr>
          <p:nvPr/>
        </p:nvPicPr>
        <p:blipFill rotWithShape="1">
          <a:blip r:embed="rId11" cstate="print"/>
          <a:srcRect l="-17" t="77460" r="40710" b="12647"/>
          <a:stretch>
            <a:fillRect/>
          </a:stretch>
        </p:blipFill>
        <p:spPr>
          <a:xfrm>
            <a:off x="45661" y="380337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5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481E-6 -2.96296E-6 L -0.313 -0.10856 " pathEditMode="relative" rAng="0" ptsTypes="AA">
                                      <p:cBhvr>
                                        <p:cTn id="26" dur="1000" spd="-999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5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816E-7 4.81481E-6 L 0.30831 0.12546 " pathEditMode="relative" rAng="0" ptsTypes="AA">
                                      <p:cBhvr>
                                        <p:cTn id="28" dur="1000" spd="-999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6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838E-6 -4.81481E-6 L 0.30623 -0.10416 " pathEditMode="relative" rAng="0" ptsTypes="AA">
                                      <p:cBhvr>
                                        <p:cTn id="30" dur="1000" spd="-999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51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91E-6 -4.81481E-6 L -0.30923 0.12084 " pathEditMode="relative" rAng="0" ptsTypes="AA">
                                      <p:cBhvr>
                                        <p:cTn id="32" dur="1000" spd="-999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4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 autoUpdateAnimBg="0"/>
      <p:bldP spid="95" grpId="0"/>
      <p:bldP spid="108" grpId="0" autoUpdateAnimBg="0"/>
      <p:bldP spid="109" grpId="0" autoUpdateAnimBg="0"/>
      <p:bldP spid="110" grpId="0" autoUpdateAnimBg="0"/>
      <p:bldP spid="113" grpId="0" autoUpdateAnimBg="0"/>
      <p:bldP spid="1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1" y="435226"/>
            <a:ext cx="971777" cy="971777"/>
          </a:xfrm>
          <a:prstGeom prst="rect">
            <a:avLst/>
          </a:prstGeom>
        </p:spPr>
      </p:pic>
      <p:sp>
        <p:nvSpPr>
          <p:cNvPr id="9" name="椭圆 22"/>
          <p:cNvSpPr/>
          <p:nvPr/>
        </p:nvSpPr>
        <p:spPr>
          <a:xfrm>
            <a:off x="1358006" y="408286"/>
            <a:ext cx="4387701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589146" y="464620"/>
            <a:ext cx="4006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STATUS AKREDITASI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95967" y="5173573"/>
            <a:ext cx="3198791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41236" y="4393298"/>
            <a:ext cx="319879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1"/>
          <p:cNvSpPr txBox="1"/>
          <p:nvPr/>
        </p:nvSpPr>
        <p:spPr>
          <a:xfrm>
            <a:off x="129119" y="4453652"/>
            <a:ext cx="4773581" cy="574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865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Akreditasi</a:t>
            </a:r>
            <a:r>
              <a:rPr lang="en-US" altLang="zh-CN" sz="1865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1865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Perpustakaan</a:t>
            </a:r>
            <a:r>
              <a:rPr lang="zh-CN" altLang="en-US" sz="1865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1865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Nasional</a:t>
            </a:r>
          </a:p>
          <a:p>
            <a:pPr algn="ctr"/>
            <a:r>
              <a:rPr lang="en-US" altLang="zh-CN" sz="1865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Status </a:t>
            </a:r>
            <a:r>
              <a:rPr lang="en-US" altLang="zh-CN" sz="1865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Akreditasi</a:t>
            </a:r>
            <a:r>
              <a:rPr lang="en-US" altLang="zh-CN" sz="1865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B</a:t>
            </a:r>
          </a:p>
        </p:txBody>
      </p:sp>
      <p:sp>
        <p:nvSpPr>
          <p:cNvPr id="19" name="Freeform 5"/>
          <p:cNvSpPr/>
          <p:nvPr/>
        </p:nvSpPr>
        <p:spPr bwMode="auto">
          <a:xfrm>
            <a:off x="6562725" y="501696"/>
            <a:ext cx="560453" cy="4030101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rgbClr val="2E810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301273" y="304298"/>
            <a:ext cx="4531335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321125" y="1125386"/>
            <a:ext cx="4511484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7338502" y="1946654"/>
            <a:ext cx="4449138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338502" y="2793590"/>
            <a:ext cx="4449138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321125" y="3575887"/>
            <a:ext cx="4449138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338502" y="4973466"/>
            <a:ext cx="4449138" cy="74145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7338502" y="5961919"/>
            <a:ext cx="4418780" cy="770815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7500713" y="443168"/>
            <a:ext cx="44321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sz="2000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S1 </a:t>
            </a:r>
            <a:r>
              <a:rPr lang="en-US" altLang="zh-CN" sz="2000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Keperawatan</a:t>
            </a:r>
            <a:endParaRPr lang="en-US" altLang="zh-CN" sz="2000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7500713" y="1253472"/>
            <a:ext cx="42869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 </a:t>
            </a:r>
            <a:r>
              <a:rPr lang="en-US" altLang="zh-CN" sz="2000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Profesi</a:t>
            </a:r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Ners</a:t>
            </a:r>
            <a:endParaRPr lang="en-US" altLang="zh-CN" sz="2000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7545682" y="2074494"/>
            <a:ext cx="38722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s1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Kebidanan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0" name="TextBox 25"/>
          <p:cNvSpPr txBox="1"/>
          <p:nvPr/>
        </p:nvSpPr>
        <p:spPr>
          <a:xfrm>
            <a:off x="7545682" y="2943627"/>
            <a:ext cx="40625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Profesi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Bidan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1" name="TextBox 26"/>
          <p:cNvSpPr txBox="1"/>
          <p:nvPr/>
        </p:nvSpPr>
        <p:spPr>
          <a:xfrm>
            <a:off x="7513693" y="3722545"/>
            <a:ext cx="42262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DIII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Kebidanan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2" name="TextBox 27"/>
          <p:cNvSpPr txBox="1"/>
          <p:nvPr/>
        </p:nvSpPr>
        <p:spPr>
          <a:xfrm>
            <a:off x="7556360" y="5016073"/>
            <a:ext cx="41756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Keselamatan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</a:p>
          <a:p>
            <a:pPr algn="just"/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Kerja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TextBox 28"/>
          <p:cNvSpPr txBox="1"/>
          <p:nvPr/>
        </p:nvSpPr>
        <p:spPr>
          <a:xfrm>
            <a:off x="7612721" y="6070327"/>
            <a:ext cx="38703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Administrasi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026" name="Picture 2" descr="akreditasi-baik-sekali – UNIVERSITAS NURDIN HAMZA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96" y="1605624"/>
            <a:ext cx="1438985" cy="13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5"/>
          <p:cNvSpPr/>
          <p:nvPr/>
        </p:nvSpPr>
        <p:spPr bwMode="auto">
          <a:xfrm>
            <a:off x="6562724" y="5260932"/>
            <a:ext cx="560453" cy="115134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rgbClr val="2E810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圆角矩形 23"/>
          <p:cNvSpPr/>
          <p:nvPr/>
        </p:nvSpPr>
        <p:spPr>
          <a:xfrm>
            <a:off x="7308144" y="4246640"/>
            <a:ext cx="4449138" cy="5353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TextBox 26"/>
          <p:cNvSpPr txBox="1"/>
          <p:nvPr/>
        </p:nvSpPr>
        <p:spPr>
          <a:xfrm>
            <a:off x="7500712" y="4393298"/>
            <a:ext cx="42262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Program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Studi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DIII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Keperawatan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44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5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506182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7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88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4450076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37" name="TextBox 24"/>
          <p:cNvSpPr txBox="1"/>
          <p:nvPr/>
        </p:nvSpPr>
        <p:spPr>
          <a:xfrm>
            <a:off x="5101795" y="1073753"/>
            <a:ext cx="38722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54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6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5080795" y="4118824"/>
            <a:ext cx="38722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54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27000" t="24855" r="26909" b="24310"/>
          <a:stretch/>
        </p:blipFill>
        <p:spPr>
          <a:xfrm>
            <a:off x="541236" y="1796741"/>
            <a:ext cx="3198131" cy="22046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oup 6"/>
          <p:cNvGrpSpPr/>
          <p:nvPr/>
        </p:nvGrpSpPr>
        <p:grpSpPr>
          <a:xfrm>
            <a:off x="4556797" y="4675192"/>
            <a:ext cx="1438985" cy="1338005"/>
            <a:chOff x="4556797" y="4675192"/>
            <a:chExt cx="1438985" cy="1338005"/>
          </a:xfrm>
        </p:grpSpPr>
        <p:grpSp>
          <p:nvGrpSpPr>
            <p:cNvPr id="5" name="Group 4"/>
            <p:cNvGrpSpPr/>
            <p:nvPr/>
          </p:nvGrpSpPr>
          <p:grpSpPr>
            <a:xfrm>
              <a:off x="4556797" y="4675192"/>
              <a:ext cx="1438985" cy="1338005"/>
              <a:chOff x="4556797" y="4675192"/>
              <a:chExt cx="1438985" cy="1338005"/>
            </a:xfrm>
          </p:grpSpPr>
          <p:pic>
            <p:nvPicPr>
              <p:cNvPr id="1028" name="Picture 4" descr="Desain Produk | Akreditasi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797" y="4675192"/>
                <a:ext cx="1438985" cy="1338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4902700" y="5063395"/>
                <a:ext cx="692882" cy="530639"/>
              </a:xfrm>
              <a:prstGeom prst="ellipse">
                <a:avLst/>
              </a:prstGeom>
              <a:solidFill>
                <a:srgbClr val="FEC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11"/>
            <p:cNvSpPr txBox="1"/>
            <p:nvPr/>
          </p:nvSpPr>
          <p:spPr>
            <a:xfrm>
              <a:off x="4738517" y="5142792"/>
              <a:ext cx="107554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Minimal </a:t>
              </a:r>
            </a:p>
            <a:p>
              <a:pPr algn="ctr"/>
              <a:r>
                <a:rPr lang="en-US" altLang="zh-CN" sz="12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Pendirian</a:t>
              </a:r>
              <a:endParaRPr lang="en-US" altLang="zh-CN" sz="12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sp>
        <p:nvSpPr>
          <p:cNvPr id="9" name="空心弧 8"/>
          <p:cNvSpPr/>
          <p:nvPr/>
        </p:nvSpPr>
        <p:spPr>
          <a:xfrm rot="483470">
            <a:off x="2369663" y="2073289"/>
            <a:ext cx="2794011" cy="2794011"/>
          </a:xfrm>
          <a:prstGeom prst="blockArc">
            <a:avLst>
              <a:gd name="adj1" fmla="val 5692214"/>
              <a:gd name="adj2" fmla="val 42522"/>
              <a:gd name="adj3" fmla="val 1111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>
              <a:defRPr/>
            </a:pPr>
            <a:endParaRPr lang="zh-CN" altLang="en-US" sz="1100" kern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36214" y="1801110"/>
            <a:ext cx="3133261" cy="853212"/>
            <a:chOff x="4148176" y="1650003"/>
            <a:chExt cx="3133261" cy="853211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4959524" y="2089717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13" name="组合 12"/>
            <p:cNvGrpSpPr/>
            <p:nvPr/>
          </p:nvGrpSpPr>
          <p:grpSpPr>
            <a:xfrm>
              <a:off x="4148176" y="1697000"/>
              <a:ext cx="904292" cy="806214"/>
              <a:chOff x="3835847" y="1395243"/>
              <a:chExt cx="1462116" cy="1303538"/>
            </a:xfrm>
          </p:grpSpPr>
          <p:sp>
            <p:nvSpPr>
              <p:cNvPr id="15" name="同心圆 14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18" name="同心圆 17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17" name="椭圆 16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2</a:t>
                </a:r>
                <a:endParaRPr lang="zh-CN" altLang="en-US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14" name="TextBox 6"/>
            <p:cNvSpPr txBox="1"/>
            <p:nvPr/>
          </p:nvSpPr>
          <p:spPr>
            <a:xfrm>
              <a:off x="5040783" y="1650003"/>
              <a:ext cx="2180550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PMDK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66261" y="2784307"/>
            <a:ext cx="3133261" cy="835938"/>
            <a:chOff x="4679100" y="2745970"/>
            <a:chExt cx="3133261" cy="83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5490448" y="316841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22" name="组合 21"/>
            <p:cNvGrpSpPr/>
            <p:nvPr/>
          </p:nvGrpSpPr>
          <p:grpSpPr>
            <a:xfrm>
              <a:off x="4679100" y="2775693"/>
              <a:ext cx="904292" cy="806214"/>
              <a:chOff x="3835847" y="1395243"/>
              <a:chExt cx="1462116" cy="1303538"/>
            </a:xfrm>
          </p:grpSpPr>
          <p:sp>
            <p:nvSpPr>
              <p:cNvPr id="24" name="同心圆 23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27" name="同心圆 26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3</a:t>
                </a:r>
                <a:endParaRPr lang="zh-CN" altLang="en-US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23" name="TextBox 15"/>
            <p:cNvSpPr txBox="1"/>
            <p:nvPr/>
          </p:nvSpPr>
          <p:spPr>
            <a:xfrm>
              <a:off x="5582859" y="2745970"/>
              <a:ext cx="2180550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LINTAS JALUR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207561" y="3965642"/>
            <a:ext cx="3133260" cy="874562"/>
            <a:chOff x="4420400" y="3927305"/>
            <a:chExt cx="3133260" cy="874561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31747" y="438837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31" name="组合 30"/>
            <p:cNvGrpSpPr/>
            <p:nvPr/>
          </p:nvGrpSpPr>
          <p:grpSpPr>
            <a:xfrm>
              <a:off x="4420400" y="3995652"/>
              <a:ext cx="904292" cy="806214"/>
              <a:chOff x="3835847" y="1395243"/>
              <a:chExt cx="1462116" cy="1303538"/>
            </a:xfrm>
          </p:grpSpPr>
          <p:sp>
            <p:nvSpPr>
              <p:cNvPr id="33" name="同心圆 32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36" name="同心圆 35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4</a:t>
                </a:r>
                <a:endParaRPr lang="zh-CN" altLang="en-US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32" name="TextBox 24"/>
            <p:cNvSpPr txBox="1"/>
            <p:nvPr/>
          </p:nvSpPr>
          <p:spPr>
            <a:xfrm>
              <a:off x="5268776" y="3927305"/>
              <a:ext cx="2180551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PROFESI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04696" y="4907253"/>
            <a:ext cx="3375167" cy="869546"/>
            <a:chOff x="3017536" y="4868917"/>
            <a:chExt cx="3375166" cy="869545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3828882" y="5324966"/>
              <a:ext cx="2563820" cy="1038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40" name="组合 39"/>
            <p:cNvGrpSpPr/>
            <p:nvPr/>
          </p:nvGrpSpPr>
          <p:grpSpPr>
            <a:xfrm>
              <a:off x="3017536" y="4932248"/>
              <a:ext cx="904292" cy="806214"/>
              <a:chOff x="3835847" y="1395243"/>
              <a:chExt cx="1462116" cy="1303538"/>
            </a:xfrm>
          </p:grpSpPr>
          <p:sp>
            <p:nvSpPr>
              <p:cNvPr id="42" name="同心圆 41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45" name="同心圆 44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600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5</a:t>
                </a:r>
                <a:endParaRPr lang="zh-CN" altLang="en-US" sz="1600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41" name="TextBox 33"/>
            <p:cNvSpPr txBox="1"/>
            <p:nvPr/>
          </p:nvSpPr>
          <p:spPr>
            <a:xfrm>
              <a:off x="4020516" y="4868917"/>
              <a:ext cx="2270519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BEASISWA KIP-K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535391" y="2239017"/>
            <a:ext cx="2462552" cy="2462552"/>
            <a:chOff x="1535382" y="1258858"/>
            <a:chExt cx="2462552" cy="2462552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48" name="椭圆 4"/>
            <p:cNvSpPr/>
            <p:nvPr/>
          </p:nvSpPr>
          <p:spPr>
            <a:xfrm>
              <a:off x="1535382" y="1258858"/>
              <a:ext cx="2462552" cy="2462552"/>
            </a:xfrm>
            <a:custGeom>
              <a:avLst/>
              <a:gdLst/>
              <a:ahLst/>
              <a:cxnLst/>
              <a:rect l="l" t="t" r="r" b="b"/>
              <a:pathLst>
                <a:path w="2462552" h="2462552">
                  <a:moveTo>
                    <a:pt x="1227568" y="229220"/>
                  </a:moveTo>
                  <a:cubicBezTo>
                    <a:pt x="682374" y="229220"/>
                    <a:pt x="240407" y="671187"/>
                    <a:pt x="240407" y="1216381"/>
                  </a:cubicBezTo>
                  <a:cubicBezTo>
                    <a:pt x="240407" y="1761575"/>
                    <a:pt x="682374" y="2203542"/>
                    <a:pt x="1227568" y="2203542"/>
                  </a:cubicBezTo>
                  <a:cubicBezTo>
                    <a:pt x="1772762" y="2203542"/>
                    <a:pt x="2214729" y="1761575"/>
                    <a:pt x="2214729" y="1216381"/>
                  </a:cubicBezTo>
                  <a:cubicBezTo>
                    <a:pt x="2214729" y="671187"/>
                    <a:pt x="1772762" y="229220"/>
                    <a:pt x="1227568" y="229220"/>
                  </a:cubicBezTo>
                  <a:close/>
                  <a:moveTo>
                    <a:pt x="1231276" y="0"/>
                  </a:moveTo>
                  <a:cubicBezTo>
                    <a:pt x="1911291" y="0"/>
                    <a:pt x="2462552" y="551261"/>
                    <a:pt x="2462552" y="1231276"/>
                  </a:cubicBezTo>
                  <a:cubicBezTo>
                    <a:pt x="2462552" y="1911291"/>
                    <a:pt x="1911291" y="2462552"/>
                    <a:pt x="1231276" y="2462552"/>
                  </a:cubicBezTo>
                  <a:cubicBezTo>
                    <a:pt x="551261" y="2462552"/>
                    <a:pt x="0" y="1911291"/>
                    <a:pt x="0" y="1231276"/>
                  </a:cubicBezTo>
                  <a:cubicBezTo>
                    <a:pt x="0" y="551261"/>
                    <a:pt x="551261" y="0"/>
                    <a:pt x="1231276" y="0"/>
                  </a:cubicBezTo>
                  <a:close/>
                </a:path>
              </a:pathLst>
            </a:custGeom>
            <a:solidFill>
              <a:srgbClr val="2E8102"/>
            </a:solidFill>
            <a:ln>
              <a:solidFill>
                <a:srgbClr val="2E8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797577" y="1911701"/>
              <a:ext cx="201422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087755"/>
              <a:r>
                <a:rPr lang="en-US" altLang="zh-CN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Seleksi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  <a:p>
              <a:pPr algn="ctr" defTabSz="1087755"/>
              <a:r>
                <a:rPr lang="en-US" altLang="zh-CN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Penerimaan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  <a:p>
              <a:pPr algn="ctr" defTabSz="1087755"/>
              <a:r>
                <a:rPr lang="en-US" altLang="zh-CN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Mahasiswa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828821" y="2207056"/>
            <a:ext cx="5892325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en-US" sz="1400" dirty="0" err="1"/>
              <a:t>seleksi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</a:t>
            </a:r>
            <a:r>
              <a:rPr lang="en-US" sz="1400" b="1" dirty="0" err="1"/>
              <a:t>penilaian</a:t>
            </a:r>
            <a:r>
              <a:rPr lang="en-US" sz="1400" b="1" dirty="0"/>
              <a:t> </a:t>
            </a:r>
            <a:r>
              <a:rPr lang="en-US" sz="1400" b="1" dirty="0" err="1"/>
              <a:t>hasil</a:t>
            </a:r>
            <a:r>
              <a:rPr lang="en-US" sz="1400" b="1" dirty="0"/>
              <a:t> </a:t>
            </a:r>
            <a:r>
              <a:rPr lang="en-US" sz="1400" b="1" dirty="0" err="1"/>
              <a:t>rapot</a:t>
            </a:r>
            <a:r>
              <a:rPr lang="en-US" sz="1400" b="1" dirty="0"/>
              <a:t> </a:t>
            </a:r>
            <a:r>
              <a:rPr lang="en-US" sz="1400" b="1" dirty="0" err="1"/>
              <a:t>pendidikan</a:t>
            </a:r>
            <a:r>
              <a:rPr lang="en-US" sz="1400" b="1" dirty="0"/>
              <a:t> </a:t>
            </a:r>
            <a:r>
              <a:rPr lang="en-US" sz="1400" b="1" dirty="0" err="1"/>
              <a:t>terakhir</a:t>
            </a:r>
            <a:r>
              <a:rPr lang="en-US" sz="1400" b="1" dirty="0"/>
              <a:t>, </a:t>
            </a:r>
            <a:r>
              <a:rPr lang="en-US" sz="1400" b="1" dirty="0" err="1"/>
              <a:t>Uji</a:t>
            </a:r>
            <a:r>
              <a:rPr lang="en-US" sz="1400" b="1" dirty="0"/>
              <a:t> </a:t>
            </a:r>
            <a:r>
              <a:rPr lang="en-US" sz="1400" b="1" dirty="0" err="1"/>
              <a:t>Kesehatan</a:t>
            </a:r>
            <a:r>
              <a:rPr lang="en-US" sz="1400" b="1" dirty="0"/>
              <a:t>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Uji</a:t>
            </a:r>
            <a:r>
              <a:rPr lang="en-US" sz="1400" b="1" dirty="0"/>
              <a:t> </a:t>
            </a:r>
            <a:r>
              <a:rPr lang="en-US" sz="1400" b="1" dirty="0" err="1"/>
              <a:t>Wawancara</a:t>
            </a:r>
            <a:endParaRPr lang="en-US" sz="1400" b="1" dirty="0"/>
          </a:p>
        </p:txBody>
      </p:sp>
      <p:sp>
        <p:nvSpPr>
          <p:cNvPr id="51" name="矩形 50"/>
          <p:cNvSpPr/>
          <p:nvPr/>
        </p:nvSpPr>
        <p:spPr>
          <a:xfrm>
            <a:off x="6342042" y="3249683"/>
            <a:ext cx="6156061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en-US" sz="1400" dirty="0" err="1"/>
              <a:t>seleksi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</a:t>
            </a:r>
            <a:r>
              <a:rPr lang="en-US" sz="1400" b="1" dirty="0" err="1"/>
              <a:t>Portofolio</a:t>
            </a:r>
            <a:r>
              <a:rPr lang="en-US" sz="1400" b="1" dirty="0"/>
              <a:t>, </a:t>
            </a:r>
            <a:r>
              <a:rPr lang="en-US" sz="1400" b="1" dirty="0" err="1"/>
              <a:t>surat</a:t>
            </a:r>
            <a:r>
              <a:rPr lang="en-US" sz="1400" b="1" dirty="0"/>
              <a:t> </a:t>
            </a:r>
            <a:r>
              <a:rPr lang="en-US" sz="1400" b="1" dirty="0" err="1"/>
              <a:t>ijin</a:t>
            </a:r>
            <a:r>
              <a:rPr lang="en-US" sz="1400" b="1" dirty="0"/>
              <a:t> </a:t>
            </a:r>
            <a:r>
              <a:rPr lang="en-US" sz="1400" b="1" dirty="0" err="1"/>
              <a:t>dari</a:t>
            </a:r>
            <a:r>
              <a:rPr lang="en-US" sz="1400" b="1" dirty="0"/>
              <a:t> </a:t>
            </a:r>
            <a:r>
              <a:rPr lang="en-US" sz="1400" b="1" dirty="0" err="1"/>
              <a:t>tempat</a:t>
            </a:r>
            <a:r>
              <a:rPr lang="en-US" sz="1400" b="1" dirty="0"/>
              <a:t> </a:t>
            </a:r>
            <a:r>
              <a:rPr lang="en-US" sz="1400" b="1" dirty="0" err="1"/>
              <a:t>bekerja</a:t>
            </a:r>
            <a:r>
              <a:rPr lang="en-US" sz="1400" b="1" dirty="0"/>
              <a:t>, </a:t>
            </a:r>
            <a:r>
              <a:rPr lang="en-US" sz="1400" b="1" dirty="0" err="1"/>
              <a:t>wawancara</a:t>
            </a:r>
            <a:r>
              <a:rPr lang="en-US" sz="1400" b="1" dirty="0"/>
              <a:t>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konversi</a:t>
            </a:r>
            <a:r>
              <a:rPr lang="en-US" sz="1400" b="1" dirty="0"/>
              <a:t> </a:t>
            </a:r>
            <a:r>
              <a:rPr lang="en-US" sz="1400" b="1" dirty="0" err="1"/>
              <a:t>nilai</a:t>
            </a:r>
            <a:endParaRPr lang="en-US" sz="1400" b="1" dirty="0"/>
          </a:p>
        </p:txBody>
      </p:sp>
      <p:sp>
        <p:nvSpPr>
          <p:cNvPr id="52" name="矩形 51"/>
          <p:cNvSpPr/>
          <p:nvPr/>
        </p:nvSpPr>
        <p:spPr>
          <a:xfrm>
            <a:off x="6041753" y="4435011"/>
            <a:ext cx="5419927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400" dirty="0" err="1"/>
              <a:t>seleksi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</a:t>
            </a:r>
            <a:r>
              <a:rPr lang="en-US" sz="1400" b="1" dirty="0" err="1"/>
              <a:t>Uji</a:t>
            </a:r>
            <a:r>
              <a:rPr lang="en-US" sz="1400" b="1" dirty="0"/>
              <a:t> Placement Test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762577" y="5316203"/>
            <a:ext cx="7268486" cy="76943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400" dirty="0" err="1"/>
              <a:t>seleksi</a:t>
            </a:r>
            <a:r>
              <a:rPr lang="en-US" sz="1400" dirty="0"/>
              <a:t> </a:t>
            </a:r>
            <a:r>
              <a:rPr lang="en-US" sz="1400" dirty="0" err="1"/>
              <a:t>dilakukan</a:t>
            </a:r>
            <a:r>
              <a:rPr lang="en-US" sz="1400" dirty="0"/>
              <a:t> </a:t>
            </a:r>
            <a:r>
              <a:rPr lang="en-US" sz="1400" dirty="0" err="1"/>
              <a:t>sesuai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Pedoman</a:t>
            </a:r>
            <a:r>
              <a:rPr lang="en-US" sz="1400" dirty="0"/>
              <a:t> </a:t>
            </a:r>
            <a:r>
              <a:rPr lang="en-US" sz="1400" dirty="0" err="1"/>
              <a:t>Beasiswa</a:t>
            </a:r>
            <a:r>
              <a:rPr lang="en-US" sz="1400" dirty="0"/>
              <a:t> </a:t>
            </a:r>
            <a:r>
              <a:rPr lang="en-US" sz="1400" b="1" dirty="0"/>
              <a:t>KIP </a:t>
            </a:r>
            <a:r>
              <a:rPr lang="en-US" sz="1400" b="1" dirty="0" err="1"/>
              <a:t>Kuliah</a:t>
            </a:r>
            <a:r>
              <a:rPr lang="en-US" sz="1400" b="1" dirty="0"/>
              <a:t> </a:t>
            </a:r>
            <a:r>
              <a:rPr lang="en-US" sz="1400" b="1" dirty="0" err="1"/>
              <a:t>Kemdikbud</a:t>
            </a:r>
            <a:r>
              <a:rPr lang="en-US" sz="1400" b="1" dirty="0"/>
              <a:t> </a:t>
            </a:r>
            <a:r>
              <a:rPr lang="en-US" sz="1400" b="1" dirty="0" err="1"/>
              <a:t>Ristek</a:t>
            </a:r>
            <a:r>
              <a:rPr lang="en-US" sz="1400" b="1" dirty="0"/>
              <a:t> </a:t>
            </a:r>
            <a:r>
              <a:rPr lang="en-US" sz="1400" b="1" dirty="0" err="1"/>
              <a:t>Dikti</a:t>
            </a:r>
            <a:r>
              <a:rPr lang="en-US" sz="1400" b="1" dirty="0"/>
              <a:t> </a:t>
            </a:r>
            <a:r>
              <a:rPr lang="en-US" sz="1400" b="1" dirty="0" err="1"/>
              <a:t>dengan</a:t>
            </a:r>
            <a:r>
              <a:rPr lang="en-US" sz="1400" b="1" dirty="0"/>
              <a:t> </a:t>
            </a:r>
            <a:r>
              <a:rPr lang="en-US" sz="1400" b="1" dirty="0" err="1"/>
              <a:t>kuota</a:t>
            </a:r>
            <a:r>
              <a:rPr lang="en-US" sz="1400" b="1" dirty="0"/>
              <a:t> yang </a:t>
            </a:r>
            <a:r>
              <a:rPr lang="en-US" sz="1400" b="1" dirty="0" err="1"/>
              <a:t>disesuaikan</a:t>
            </a:r>
            <a:r>
              <a:rPr lang="en-US" sz="1400" b="1" dirty="0"/>
              <a:t> </a:t>
            </a:r>
            <a:r>
              <a:rPr lang="en-US" sz="1400" b="1" dirty="0" err="1"/>
              <a:t>dengan</a:t>
            </a:r>
            <a:r>
              <a:rPr lang="en-US" sz="1400" b="1" dirty="0"/>
              <a:t> </a:t>
            </a:r>
            <a:r>
              <a:rPr lang="en-US" sz="1400" b="1" dirty="0" err="1"/>
              <a:t>kemampuan</a:t>
            </a:r>
            <a:r>
              <a:rPr lang="en-US" sz="1400" b="1" dirty="0"/>
              <a:t> STIKES </a:t>
            </a:r>
            <a:r>
              <a:rPr lang="en-US" sz="1400" b="1" dirty="0" err="1"/>
              <a:t>Pemkab</a:t>
            </a:r>
            <a:r>
              <a:rPr lang="en-US" sz="1400" b="1" dirty="0"/>
              <a:t> </a:t>
            </a:r>
            <a:r>
              <a:rPr lang="en-US" sz="1400" b="1" dirty="0" err="1"/>
              <a:t>Jombang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45661" y="478311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组合 9"/>
          <p:cNvGrpSpPr/>
          <p:nvPr/>
        </p:nvGrpSpPr>
        <p:grpSpPr>
          <a:xfrm>
            <a:off x="3344774" y="1067899"/>
            <a:ext cx="3133261" cy="851983"/>
            <a:chOff x="4148176" y="1651232"/>
            <a:chExt cx="3133261" cy="851982"/>
          </a:xfrm>
        </p:grpSpPr>
        <p:cxnSp>
          <p:nvCxnSpPr>
            <p:cNvPr id="58" name="直接连接符 10"/>
            <p:cNvCxnSpPr/>
            <p:nvPr/>
          </p:nvCxnSpPr>
          <p:spPr>
            <a:xfrm>
              <a:off x="4959524" y="2089717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59" name="组合 12"/>
            <p:cNvGrpSpPr/>
            <p:nvPr/>
          </p:nvGrpSpPr>
          <p:grpSpPr>
            <a:xfrm>
              <a:off x="4148176" y="1697000"/>
              <a:ext cx="904292" cy="806214"/>
              <a:chOff x="3835847" y="1395243"/>
              <a:chExt cx="1462116" cy="1303538"/>
            </a:xfrm>
          </p:grpSpPr>
          <p:sp>
            <p:nvSpPr>
              <p:cNvPr id="61" name="同心圆 14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62" name="组合 15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64" name="同心圆 17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65" name="椭圆 18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63" name="椭圆 16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1</a:t>
                </a:r>
                <a:endParaRPr lang="zh-CN" altLang="en-US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60" name="TextBox 6"/>
            <p:cNvSpPr txBox="1"/>
            <p:nvPr/>
          </p:nvSpPr>
          <p:spPr>
            <a:xfrm>
              <a:off x="5095836" y="1651232"/>
              <a:ext cx="2180550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REGULER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66" name="矩形 49"/>
          <p:cNvSpPr/>
          <p:nvPr/>
        </p:nvSpPr>
        <p:spPr>
          <a:xfrm>
            <a:off x="4232555" y="1539170"/>
            <a:ext cx="7179157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400" dirty="0" err="1"/>
              <a:t>seleksi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 </a:t>
            </a:r>
            <a:r>
              <a:rPr lang="en-US" sz="1400" b="1" dirty="0" err="1"/>
              <a:t>Uji</a:t>
            </a:r>
            <a:r>
              <a:rPr lang="en-US" sz="1400" b="1" dirty="0"/>
              <a:t> </a:t>
            </a:r>
            <a:r>
              <a:rPr lang="en-US" sz="1400" b="1" dirty="0" err="1"/>
              <a:t>Tulis</a:t>
            </a:r>
            <a:r>
              <a:rPr lang="en-US" sz="1400" b="1" dirty="0"/>
              <a:t>, </a:t>
            </a:r>
            <a:r>
              <a:rPr lang="en-US" sz="1400" b="1" dirty="0" err="1"/>
              <a:t>Uji</a:t>
            </a:r>
            <a:r>
              <a:rPr lang="en-US" sz="1400" b="1" dirty="0"/>
              <a:t> </a:t>
            </a:r>
            <a:r>
              <a:rPr lang="en-US" sz="1400" b="1" dirty="0" err="1"/>
              <a:t>Kesehatan</a:t>
            </a:r>
            <a:r>
              <a:rPr lang="en-US" sz="1400" b="1" dirty="0"/>
              <a:t>, </a:t>
            </a:r>
            <a:r>
              <a:rPr lang="en-US" sz="1400" b="1" dirty="0" err="1"/>
              <a:t>Uji</a:t>
            </a:r>
            <a:r>
              <a:rPr lang="en-US" sz="1400" b="1" dirty="0"/>
              <a:t> </a:t>
            </a:r>
            <a:r>
              <a:rPr lang="en-US" sz="1400" b="1" dirty="0" err="1"/>
              <a:t>Wawancara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7" name="椭圆 22"/>
          <p:cNvSpPr/>
          <p:nvPr/>
        </p:nvSpPr>
        <p:spPr>
          <a:xfrm>
            <a:off x="1382705" y="317549"/>
            <a:ext cx="4387701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8" name="TextBox 3"/>
          <p:cNvSpPr txBox="1"/>
          <p:nvPr/>
        </p:nvSpPr>
        <p:spPr>
          <a:xfrm>
            <a:off x="1613845" y="373883"/>
            <a:ext cx="4006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Seleksi</a:t>
            </a:r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Mahasiswa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69" name="组合 37"/>
          <p:cNvGrpSpPr/>
          <p:nvPr/>
        </p:nvGrpSpPr>
        <p:grpSpPr>
          <a:xfrm>
            <a:off x="-197591" y="4748385"/>
            <a:ext cx="3964252" cy="855007"/>
            <a:chOff x="456368" y="4883456"/>
            <a:chExt cx="3964251" cy="855006"/>
          </a:xfrm>
        </p:grpSpPr>
        <p:cxnSp>
          <p:nvCxnSpPr>
            <p:cNvPr id="70" name="直接连接符 38"/>
            <p:cNvCxnSpPr/>
            <p:nvPr/>
          </p:nvCxnSpPr>
          <p:spPr>
            <a:xfrm>
              <a:off x="456368" y="5325803"/>
              <a:ext cx="2563820" cy="1038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71" name="组合 39"/>
            <p:cNvGrpSpPr/>
            <p:nvPr/>
          </p:nvGrpSpPr>
          <p:grpSpPr>
            <a:xfrm>
              <a:off x="2910213" y="4932248"/>
              <a:ext cx="913543" cy="806214"/>
              <a:chOff x="3662315" y="1395243"/>
              <a:chExt cx="1477070" cy="1303538"/>
            </a:xfrm>
          </p:grpSpPr>
          <p:sp>
            <p:nvSpPr>
              <p:cNvPr id="73" name="同心圆 41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grpSp>
            <p:nvGrpSpPr>
              <p:cNvPr id="74" name="组合 42"/>
              <p:cNvGrpSpPr/>
              <p:nvPr/>
            </p:nvGrpSpPr>
            <p:grpSpPr>
              <a:xfrm>
                <a:off x="3662315" y="1857832"/>
                <a:ext cx="358354" cy="358354"/>
                <a:chOff x="4120582" y="1835961"/>
                <a:chExt cx="504057" cy="504056"/>
              </a:xfrm>
            </p:grpSpPr>
            <p:sp>
              <p:nvSpPr>
                <p:cNvPr id="76" name="同心圆 44"/>
                <p:cNvSpPr/>
                <p:nvPr/>
              </p:nvSpPr>
              <p:spPr>
                <a:xfrm>
                  <a:off x="4120582" y="1835961"/>
                  <a:ext cx="504057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  <p:sp>
              <p:nvSpPr>
                <p:cNvPr id="77" name="椭圆 45"/>
                <p:cNvSpPr/>
                <p:nvPr/>
              </p:nvSpPr>
              <p:spPr>
                <a:xfrm>
                  <a:off x="4254195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endParaRPr>
                </a:p>
              </p:txBody>
            </p:sp>
          </p:grpSp>
          <p:sp>
            <p:nvSpPr>
              <p:cNvPr id="75" name="椭圆 43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600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6</a:t>
                </a:r>
                <a:endParaRPr lang="zh-CN" altLang="en-US" sz="1600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  <p:sp>
          <p:nvSpPr>
            <p:cNvPr id="72" name="TextBox 33"/>
            <p:cNvSpPr txBox="1"/>
            <p:nvPr/>
          </p:nvSpPr>
          <p:spPr>
            <a:xfrm>
              <a:off x="2240069" y="4883456"/>
              <a:ext cx="2180550" cy="47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zh-CN" b="1" kern="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RPL</a:t>
              </a:r>
              <a:endParaRPr lang="zh-CN" altLang="en-US" b="1" kern="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1026" name="Picture 2" descr="Sistem E-Rekomendasi Rekognisi Pembelajaran Lampau (RPL)  Akademik::DIREKTORAT PEMBELAJARAN DAN KEMAHASISWAAN DIKTIRIST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22" y="5301864"/>
            <a:ext cx="1326747" cy="5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79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80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590594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82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694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492282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/>
      <p:bldP spid="51" grpId="0"/>
      <p:bldP spid="52" grpId="0"/>
      <p:bldP spid="53" grpId="0"/>
      <p:bldP spid="66" grpId="0"/>
      <p:bldP spid="67" grpId="0" animBg="1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4892"/>
            <a:ext cx="12192000" cy="6887497"/>
          </a:xfrm>
          <a:prstGeom prst="rect">
            <a:avLst/>
          </a:prstGeom>
        </p:spPr>
      </p:pic>
      <p:sp>
        <p:nvSpPr>
          <p:cNvPr id="14" name="Hexagon 7"/>
          <p:cNvSpPr/>
          <p:nvPr/>
        </p:nvSpPr>
        <p:spPr>
          <a:xfrm rot="16200000">
            <a:off x="4986328" y="3443906"/>
            <a:ext cx="1283451" cy="1106423"/>
          </a:xfrm>
          <a:prstGeom prst="hexag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25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0" name="Hexagon 4"/>
          <p:cNvSpPr/>
          <p:nvPr/>
        </p:nvSpPr>
        <p:spPr>
          <a:xfrm rot="16200000">
            <a:off x="6074970" y="4619999"/>
            <a:ext cx="1283451" cy="1106423"/>
          </a:xfrm>
          <a:prstGeom prst="hexag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25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3" name="Hexagon 3"/>
          <p:cNvSpPr/>
          <p:nvPr/>
        </p:nvSpPr>
        <p:spPr>
          <a:xfrm rot="16200000">
            <a:off x="3798375" y="2091924"/>
            <a:ext cx="1283451" cy="1106423"/>
          </a:xfrm>
          <a:prstGeom prst="hexag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25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grpSp>
        <p:nvGrpSpPr>
          <p:cNvPr id="25" name="Group 20"/>
          <p:cNvGrpSpPr/>
          <p:nvPr/>
        </p:nvGrpSpPr>
        <p:grpSpPr>
          <a:xfrm flipH="1" flipV="1">
            <a:off x="2845323" y="1567578"/>
            <a:ext cx="1547469" cy="281006"/>
            <a:chOff x="7258929" y="1631852"/>
            <a:chExt cx="1674056" cy="464234"/>
          </a:xfrm>
        </p:grpSpPr>
        <p:cxnSp>
          <p:nvCxnSpPr>
            <p:cNvPr id="26" name="Straight Connector 16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8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39"/>
          <p:cNvGrpSpPr/>
          <p:nvPr/>
        </p:nvGrpSpPr>
        <p:grpSpPr>
          <a:xfrm flipV="1">
            <a:off x="5624780" y="2748526"/>
            <a:ext cx="716157" cy="477880"/>
            <a:chOff x="7258929" y="1631852"/>
            <a:chExt cx="1674056" cy="464234"/>
          </a:xfrm>
        </p:grpSpPr>
        <p:cxnSp>
          <p:nvCxnSpPr>
            <p:cNvPr id="44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37"/>
          <p:cNvSpPr txBox="1"/>
          <p:nvPr/>
        </p:nvSpPr>
        <p:spPr>
          <a:xfrm>
            <a:off x="3852924" y="2344665"/>
            <a:ext cx="109517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Diploma</a:t>
            </a:r>
            <a:endParaRPr lang="zh-CN" altLang="en-US" b="1" kern="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8" name="TextBox 37"/>
          <p:cNvSpPr txBox="1"/>
          <p:nvPr/>
        </p:nvSpPr>
        <p:spPr>
          <a:xfrm>
            <a:off x="5092180" y="3706040"/>
            <a:ext cx="101822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b="1" kern="0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Sarjana</a:t>
            </a:r>
            <a:endParaRPr lang="zh-CN" altLang="en-US" b="1" kern="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9" name="TextBox 37"/>
          <p:cNvSpPr txBox="1"/>
          <p:nvPr/>
        </p:nvSpPr>
        <p:spPr>
          <a:xfrm>
            <a:off x="6164778" y="4858936"/>
            <a:ext cx="1053494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000" b="1" kern="0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Profesi</a:t>
            </a:r>
            <a:endParaRPr lang="zh-CN" altLang="en-US" sz="2000" b="1" kern="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56337318"/>
              </p:ext>
            </p:extLst>
          </p:nvPr>
        </p:nvGraphicFramePr>
        <p:xfrm>
          <a:off x="107669" y="1298236"/>
          <a:ext cx="3381005" cy="299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104182416"/>
              </p:ext>
            </p:extLst>
          </p:nvPr>
        </p:nvGraphicFramePr>
        <p:xfrm>
          <a:off x="6458123" y="1130448"/>
          <a:ext cx="3597771" cy="285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0" name="Group 20"/>
          <p:cNvGrpSpPr/>
          <p:nvPr/>
        </p:nvGrpSpPr>
        <p:grpSpPr>
          <a:xfrm rot="10800000" flipH="1" flipV="1">
            <a:off x="6716696" y="5935695"/>
            <a:ext cx="2173269" cy="444741"/>
            <a:chOff x="7258929" y="1631852"/>
            <a:chExt cx="1674056" cy="464234"/>
          </a:xfrm>
        </p:grpSpPr>
        <p:cxnSp>
          <p:nvCxnSpPr>
            <p:cNvPr id="41" name="Straight Connector 16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8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2" name="Chart 51"/>
          <p:cNvGraphicFramePr/>
          <p:nvPr>
            <p:extLst>
              <p:ext uri="{D42A27DB-BD31-4B8C-83A1-F6EECF244321}">
                <p14:modId xmlns:p14="http://schemas.microsoft.com/office/powerpoint/2010/main" val="681720791"/>
              </p:ext>
            </p:extLst>
          </p:nvPr>
        </p:nvGraphicFramePr>
        <p:xfrm>
          <a:off x="8815510" y="3983603"/>
          <a:ext cx="3233280" cy="276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" name="TextBox 37"/>
          <p:cNvSpPr txBox="1"/>
          <p:nvPr/>
        </p:nvSpPr>
        <p:spPr>
          <a:xfrm>
            <a:off x="541236" y="4608914"/>
            <a:ext cx="4187451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pendaftar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diterima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1:1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6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93891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6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20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393808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66" name="图片 53"/>
          <p:cNvPicPr>
            <a:picLocks noChangeAspect="1"/>
          </p:cNvPicPr>
          <p:nvPr/>
        </p:nvPicPr>
        <p:blipFill rotWithShape="1">
          <a:blip r:embed="rId10" cstate="print"/>
          <a:srcRect l="-17" t="77460" r="40710" b="12647"/>
          <a:stretch>
            <a:fillRect/>
          </a:stretch>
        </p:blipFill>
        <p:spPr>
          <a:xfrm>
            <a:off x="45661" y="478311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3" y="126102"/>
            <a:ext cx="971777" cy="971777"/>
          </a:xfrm>
          <a:prstGeom prst="rect">
            <a:avLst/>
          </a:prstGeom>
        </p:spPr>
      </p:pic>
      <p:sp>
        <p:nvSpPr>
          <p:cNvPr id="55" name="椭圆 22"/>
          <p:cNvSpPr/>
          <p:nvPr/>
        </p:nvSpPr>
        <p:spPr>
          <a:xfrm>
            <a:off x="1474135" y="295385"/>
            <a:ext cx="3864454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6" name="TextBox 3"/>
          <p:cNvSpPr txBox="1"/>
          <p:nvPr/>
        </p:nvSpPr>
        <p:spPr>
          <a:xfrm>
            <a:off x="1398461" y="371489"/>
            <a:ext cx="4006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KEMAHASISWAAN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3" grpId="0" animBg="1"/>
      <p:bldP spid="58" grpId="0"/>
      <p:bldGraphic spid="6" grpId="0">
        <p:bldAsOne/>
      </p:bldGraphic>
      <p:bldGraphic spid="36" grpId="0">
        <p:bldAsOne/>
      </p:bldGraphic>
      <p:bldGraphic spid="52" grpId="0">
        <p:bldAsOne/>
      </p:bldGraphic>
      <p:bldP spid="53" grpId="0" animBg="1"/>
      <p:bldP spid="55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6615" y="1322372"/>
            <a:ext cx="8399033" cy="547841"/>
            <a:chOff x="2410204" y="2054417"/>
            <a:chExt cx="3040405" cy="547841"/>
          </a:xfrm>
        </p:grpSpPr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2710583" y="2060946"/>
              <a:ext cx="274002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4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HIBAH RISTEKDIKTI</a:t>
              </a:r>
              <a:endParaRPr lang="zh-CN" altLang="en-US" sz="2400" b="1" spc="301" dirty="0">
                <a:latin typeface="Barlow Condensed Medium" panose="00000606000000000000" charset="0"/>
                <a:ea typeface="Montserrat" panose="00000500000000000000" charset="0"/>
                <a:cs typeface="Barlow Condensed Medium" panose="00000606000000000000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410204" y="2054417"/>
              <a:ext cx="505764" cy="547841"/>
              <a:chOff x="1977820" y="434705"/>
              <a:chExt cx="483772" cy="523947"/>
            </a:xfrm>
            <a:solidFill>
              <a:srgbClr val="6AC5F0"/>
            </a:solidFill>
          </p:grpSpPr>
          <p:sp>
            <p:nvSpPr>
              <p:cNvPr id="17" name="六边形 16"/>
              <p:cNvSpPr/>
              <p:nvPr/>
            </p:nvSpPr>
            <p:spPr>
              <a:xfrm>
                <a:off x="1977820" y="434705"/>
                <a:ext cx="246553" cy="523947"/>
              </a:xfrm>
              <a:prstGeom prst="hexagon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325" b="1" kern="0" dirty="0">
                  <a:solidFill>
                    <a:srgbClr val="065E03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18" name="TextBox 35"/>
              <p:cNvSpPr txBox="1"/>
              <p:nvPr/>
            </p:nvSpPr>
            <p:spPr>
              <a:xfrm>
                <a:off x="2004361" y="440484"/>
                <a:ext cx="457231" cy="456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500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01</a:t>
                </a:r>
                <a:endParaRPr lang="zh-CN" altLang="en-US" sz="2500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45661" y="2362092"/>
            <a:ext cx="8326255" cy="551546"/>
            <a:chOff x="6604657" y="2913458"/>
            <a:chExt cx="3072407" cy="551546"/>
          </a:xfrm>
        </p:grpSpPr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6917989" y="2989389"/>
              <a:ext cx="2759075" cy="47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4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MBKM</a:t>
              </a:r>
              <a:endParaRPr lang="zh-CN" altLang="en-US" sz="2400" b="1" spc="301" dirty="0">
                <a:latin typeface="Barlow Condensed Medium" panose="00000606000000000000" charset="0"/>
                <a:ea typeface="Montserrat" panose="00000500000000000000" charset="0"/>
                <a:cs typeface="Barlow Condensed Medium" panose="00000606000000000000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6604657" y="2913458"/>
              <a:ext cx="552461" cy="547841"/>
              <a:chOff x="2051142" y="1275606"/>
              <a:chExt cx="528439" cy="523947"/>
            </a:xfrm>
            <a:solidFill>
              <a:srgbClr val="6AC5F0"/>
            </a:solidFill>
          </p:grpSpPr>
          <p:sp>
            <p:nvSpPr>
              <p:cNvPr id="23" name="六边形 22"/>
              <p:cNvSpPr/>
              <p:nvPr/>
            </p:nvSpPr>
            <p:spPr>
              <a:xfrm>
                <a:off x="2051142" y="1275606"/>
                <a:ext cx="234746" cy="523947"/>
              </a:xfrm>
              <a:prstGeom prst="hexagon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325" b="1" kern="0" dirty="0">
                  <a:solidFill>
                    <a:srgbClr val="065E03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24" name="TextBox 39"/>
              <p:cNvSpPr txBox="1"/>
              <p:nvPr/>
            </p:nvSpPr>
            <p:spPr>
              <a:xfrm>
                <a:off x="2084017" y="1311781"/>
                <a:ext cx="495564" cy="456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500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02</a:t>
                </a:r>
                <a:endParaRPr lang="zh-CN" altLang="en-US" sz="2500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</p:grpSp>
      <p:pic>
        <p:nvPicPr>
          <p:cNvPr id="33" name="图片 53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45661" y="478311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0" y="105082"/>
            <a:ext cx="971777" cy="971777"/>
          </a:xfrm>
          <a:prstGeom prst="rect">
            <a:avLst/>
          </a:prstGeom>
        </p:spPr>
      </p:pic>
      <p:sp>
        <p:nvSpPr>
          <p:cNvPr id="38" name="椭圆 22"/>
          <p:cNvSpPr/>
          <p:nvPr/>
        </p:nvSpPr>
        <p:spPr>
          <a:xfrm>
            <a:off x="1506241" y="294648"/>
            <a:ext cx="4745267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9" name="TextBox 3"/>
          <p:cNvSpPr txBox="1"/>
          <p:nvPr/>
        </p:nvSpPr>
        <p:spPr>
          <a:xfrm>
            <a:off x="1597682" y="350247"/>
            <a:ext cx="44983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PRESTASI MAHASISWA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2122160" y="6237892"/>
            <a:ext cx="9205348" cy="2065383"/>
            <a:chOff x="-2122160" y="6185137"/>
            <a:chExt cx="9205348" cy="2065383"/>
          </a:xfrm>
        </p:grpSpPr>
        <p:sp>
          <p:nvSpPr>
            <p:cNvPr id="4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472791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20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4436008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661" y="3247125"/>
            <a:ext cx="12991443" cy="1323439"/>
            <a:chOff x="6577198" y="3629912"/>
            <a:chExt cx="4354589" cy="1323438"/>
          </a:xfrm>
        </p:grpSpPr>
        <p:sp>
          <p:nvSpPr>
            <p:cNvPr id="32" name="TextBox 6"/>
            <p:cNvSpPr txBox="1">
              <a:spLocks noChangeArrowheads="1"/>
            </p:cNvSpPr>
            <p:nvPr/>
          </p:nvSpPr>
          <p:spPr bwMode="auto">
            <a:xfrm>
              <a:off x="6852118" y="3629912"/>
              <a:ext cx="4079669" cy="132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en-US" altLang="zh-CN" sz="20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KOMPETISI DI LUAR PT </a:t>
              </a:r>
            </a:p>
            <a:p>
              <a:r>
                <a:rPr lang="en-US" altLang="zh-CN" sz="20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TINGKAT LOKAL/</a:t>
              </a:r>
            </a:p>
            <a:p>
              <a:r>
                <a:rPr lang="en-US" altLang="zh-CN" sz="20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NASIONAL/</a:t>
              </a:r>
            </a:p>
            <a:p>
              <a:r>
                <a:rPr lang="en-US" altLang="zh-CN" sz="2000" b="1" spc="301" dirty="0"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INTERNASIONAL</a:t>
              </a:r>
              <a:endParaRPr lang="zh-CN" altLang="en-US" sz="2000" b="1" spc="301" dirty="0">
                <a:latin typeface="Barlow Condensed Medium" panose="00000606000000000000" charset="0"/>
                <a:ea typeface="Montserrat" panose="00000500000000000000" charset="0"/>
                <a:cs typeface="Barlow Condensed Medium" panose="00000606000000000000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577198" y="3746559"/>
              <a:ext cx="260985" cy="547840"/>
              <a:chOff x="3095444" y="3485448"/>
              <a:chExt cx="249637" cy="523947"/>
            </a:xfrm>
            <a:solidFill>
              <a:srgbClr val="6AC5F0"/>
            </a:solidFill>
          </p:grpSpPr>
          <p:sp>
            <p:nvSpPr>
              <p:cNvPr id="35" name="六边形 34"/>
              <p:cNvSpPr/>
              <p:nvPr/>
            </p:nvSpPr>
            <p:spPr>
              <a:xfrm>
                <a:off x="3095444" y="3485448"/>
                <a:ext cx="225419" cy="523947"/>
              </a:xfrm>
              <a:prstGeom prst="hexagon">
                <a:avLst/>
              </a:prstGeom>
              <a:solidFill>
                <a:srgbClr val="2E810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325" b="1" kern="0" dirty="0">
                  <a:solidFill>
                    <a:srgbClr val="065E03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36" name="TextBox 63"/>
              <p:cNvSpPr txBox="1"/>
              <p:nvPr/>
            </p:nvSpPr>
            <p:spPr>
              <a:xfrm>
                <a:off x="3117292" y="3535006"/>
                <a:ext cx="227789" cy="456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500" kern="0" dirty="0">
                    <a:solidFill>
                      <a:schemeClr val="bg1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03</a:t>
                </a:r>
                <a:endParaRPr lang="zh-CN" altLang="en-US" sz="2500" kern="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</p:grpSp>
      <p:sp>
        <p:nvSpPr>
          <p:cNvPr id="49" name="标题 4"/>
          <p:cNvSpPr txBox="1"/>
          <p:nvPr/>
        </p:nvSpPr>
        <p:spPr>
          <a:xfrm>
            <a:off x="5712324" y="5615978"/>
            <a:ext cx="2359368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PRESTASI AKADEMIK</a:t>
            </a:r>
            <a:endParaRPr kumimoji="0" lang="zh-CN" alt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0" name="矩形 26"/>
          <p:cNvSpPr/>
          <p:nvPr/>
        </p:nvSpPr>
        <p:spPr>
          <a:xfrm>
            <a:off x="9093219" y="5765847"/>
            <a:ext cx="2758812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1" name="标题 4"/>
          <p:cNvSpPr txBox="1"/>
          <p:nvPr/>
        </p:nvSpPr>
        <p:spPr>
          <a:xfrm>
            <a:off x="9090915" y="5741562"/>
            <a:ext cx="2831454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PRESTASI NON AKADEMIK</a:t>
            </a:r>
            <a:endParaRPr kumimoji="0" lang="zh-CN" alt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aphicFrame>
        <p:nvGraphicFramePr>
          <p:cNvPr id="52" name="Chart 51"/>
          <p:cNvGraphicFramePr/>
          <p:nvPr>
            <p:extLst>
              <p:ext uri="{D42A27DB-BD31-4B8C-83A1-F6EECF244321}">
                <p14:modId xmlns:p14="http://schemas.microsoft.com/office/powerpoint/2010/main" val="3706769535"/>
              </p:ext>
            </p:extLst>
          </p:nvPr>
        </p:nvGraphicFramePr>
        <p:xfrm>
          <a:off x="8593544" y="962025"/>
          <a:ext cx="3598456" cy="472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3" name="直接连接符 19"/>
          <p:cNvCxnSpPr/>
          <p:nvPr/>
        </p:nvCxnSpPr>
        <p:spPr>
          <a:xfrm>
            <a:off x="8899784" y="855155"/>
            <a:ext cx="0" cy="47671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16"/>
          <p:cNvSpPr/>
          <p:nvPr/>
        </p:nvSpPr>
        <p:spPr>
          <a:xfrm>
            <a:off x="5641458" y="5749488"/>
            <a:ext cx="2637693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cs typeface="Montserrat" panose="00000500000000000000" charset="0"/>
            </a:endParaRPr>
          </a:p>
        </p:txBody>
      </p:sp>
      <p:graphicFrame>
        <p:nvGraphicFramePr>
          <p:cNvPr id="55" name="Chart 54"/>
          <p:cNvGraphicFramePr/>
          <p:nvPr>
            <p:extLst>
              <p:ext uri="{D42A27DB-BD31-4B8C-83A1-F6EECF244321}">
                <p14:modId xmlns:p14="http://schemas.microsoft.com/office/powerpoint/2010/main" val="248948447"/>
              </p:ext>
            </p:extLst>
          </p:nvPr>
        </p:nvGraphicFramePr>
        <p:xfrm>
          <a:off x="5043583" y="1301657"/>
          <a:ext cx="3551764" cy="446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56" name="直接连接符 8"/>
          <p:cNvCxnSpPr/>
          <p:nvPr/>
        </p:nvCxnSpPr>
        <p:spPr>
          <a:xfrm flipH="1">
            <a:off x="5412858" y="1056511"/>
            <a:ext cx="30352" cy="436747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标题 4"/>
          <p:cNvSpPr txBox="1"/>
          <p:nvPr/>
        </p:nvSpPr>
        <p:spPr>
          <a:xfrm>
            <a:off x="5864724" y="5768378"/>
            <a:ext cx="2359368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PRESTASI AKADEMIK</a:t>
            </a:r>
            <a:endParaRPr kumimoji="0" lang="zh-CN" alt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9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4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9" grpId="0"/>
      <p:bldP spid="50" grpId="0" animBg="1"/>
      <p:bldP spid="51" grpId="0"/>
      <p:bldGraphic spid="52" grpId="0">
        <p:bldAsOne/>
      </p:bldGraphic>
      <p:bldP spid="54" grpId="0" animBg="1"/>
      <p:bldGraphic spid="55" grpId="0">
        <p:bldAsOne/>
      </p:bldGraphic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-104929" y="19165"/>
            <a:ext cx="12192000" cy="688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>
            <a:off x="2628392" y="1425231"/>
            <a:ext cx="55593" cy="37182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2504977" y="5136954"/>
            <a:ext cx="3178933" cy="455436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7" name="标题 4"/>
          <p:cNvSpPr txBox="1"/>
          <p:nvPr/>
        </p:nvSpPr>
        <p:spPr>
          <a:xfrm>
            <a:off x="2705428" y="5154902"/>
            <a:ext cx="2941852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WAKTU TUNGGU LULUSAN</a:t>
            </a:r>
            <a:endParaRPr kumimoji="0" lang="zh-CN" alt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7071822" y="1281401"/>
            <a:ext cx="23481" cy="35895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7397421" y="5154902"/>
            <a:ext cx="4068506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6" name="标题 4"/>
          <p:cNvSpPr txBox="1"/>
          <p:nvPr/>
        </p:nvSpPr>
        <p:spPr>
          <a:xfrm>
            <a:off x="7386128" y="5157019"/>
            <a:ext cx="4207156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RATA-RATA IPK LULUSAN</a:t>
            </a:r>
            <a:endParaRPr kumimoji="0" lang="zh-CN" alt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0" name="椭圆 22"/>
          <p:cNvSpPr/>
          <p:nvPr/>
        </p:nvSpPr>
        <p:spPr>
          <a:xfrm>
            <a:off x="1358006" y="408286"/>
            <a:ext cx="572518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045713" y="474570"/>
            <a:ext cx="4307077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marL="0" marR="0" lvl="0" indent="0" algn="ctr" defTabSz="1087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MAHASISWA DAN LULUSAN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24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5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505868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31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23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4436011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142447432"/>
              </p:ext>
            </p:extLst>
          </p:nvPr>
        </p:nvGraphicFramePr>
        <p:xfrm>
          <a:off x="2343125" y="1669660"/>
          <a:ext cx="2908886" cy="334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3113379585"/>
              </p:ext>
            </p:extLst>
          </p:nvPr>
        </p:nvGraphicFramePr>
        <p:xfrm>
          <a:off x="6839701" y="949861"/>
          <a:ext cx="5208864" cy="4188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cxnSp>
        <p:nvCxnSpPr>
          <p:cNvPr id="5" name="Straight Connector 4"/>
          <p:cNvCxnSpPr/>
          <p:nvPr/>
        </p:nvCxnSpPr>
        <p:spPr>
          <a:xfrm>
            <a:off x="7137846" y="3049488"/>
            <a:ext cx="4709013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/>
          <p:cNvSpPr txBox="1"/>
          <p:nvPr/>
        </p:nvSpPr>
        <p:spPr>
          <a:xfrm>
            <a:off x="11127907" y="3112916"/>
            <a:ext cx="11222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IPK 3,5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639382" y="1841588"/>
            <a:ext cx="2612629" cy="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"/>
          <p:cNvSpPr txBox="1"/>
          <p:nvPr/>
        </p:nvSpPr>
        <p:spPr>
          <a:xfrm>
            <a:off x="5229670" y="1643360"/>
            <a:ext cx="11222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Target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86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45" grpId="0" animBg="1"/>
      <p:bldP spid="46" grpId="0"/>
      <p:bldP spid="70" grpId="0" animBg="1"/>
      <p:bldP spid="2" grpId="0"/>
      <p:bldGraphic spid="34" grpId="0">
        <p:bldAsOne/>
      </p:bldGraphic>
      <p:bldGraphic spid="35" grpId="0">
        <p:bldAsOne/>
      </p:bldGraphic>
      <p:bldP spid="2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63079"/>
            <a:ext cx="12192000" cy="6887497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H="1">
            <a:off x="3987104" y="4605951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6604649" y="4051358"/>
            <a:ext cx="1898803" cy="4669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6546801" y="2240476"/>
            <a:ext cx="472063" cy="19664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 flipV="1">
            <a:off x="4227785" y="3743330"/>
            <a:ext cx="1780867" cy="5952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6703372" y="3008790"/>
            <a:ext cx="1159994" cy="114523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922592" y="3947872"/>
            <a:ext cx="3138075" cy="1233964"/>
          </a:xfrm>
          <a:prstGeom prst="roundRect">
            <a:avLst/>
          </a:prstGeom>
          <a:solidFill>
            <a:srgbClr val="2E8102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gray">
          <a:xfrm>
            <a:off x="5438178" y="4051358"/>
            <a:ext cx="195161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FASILITAS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MAHASISWA</a:t>
            </a:r>
            <a:endParaRPr lang="zh-CN" altLang="en-US" sz="20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716957" y="2582577"/>
            <a:ext cx="2526164" cy="9094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862051" y="1313981"/>
            <a:ext cx="2208244" cy="726399"/>
          </a:xfrm>
          <a:prstGeom prst="roundRect">
            <a:avLst/>
          </a:prstGeom>
          <a:solidFill>
            <a:srgbClr val="2E8102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906504" y="2295694"/>
            <a:ext cx="2260958" cy="76329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621084" y="3608022"/>
            <a:ext cx="3000474" cy="780830"/>
          </a:xfrm>
          <a:prstGeom prst="roundRect">
            <a:avLst/>
          </a:prstGeom>
          <a:solidFill>
            <a:srgbClr val="2E8102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40" name="TextBox 69"/>
          <p:cNvSpPr txBox="1"/>
          <p:nvPr/>
        </p:nvSpPr>
        <p:spPr>
          <a:xfrm>
            <a:off x="1716957" y="2667150"/>
            <a:ext cx="2555603" cy="705156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Peningkatan</a:t>
            </a:r>
            <a:endParaRPr lang="en-US" altLang="zh-CN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kesejahteraan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1" name="TextBox 70"/>
          <p:cNvSpPr txBox="1"/>
          <p:nvPr/>
        </p:nvSpPr>
        <p:spPr>
          <a:xfrm>
            <a:off x="5862051" y="1337081"/>
            <a:ext cx="2201650" cy="428157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Penyuluhan</a:t>
            </a:r>
            <a:r>
              <a:rPr lang="en-US" altLang="zh-CN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karir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TextBox 69"/>
          <p:cNvSpPr txBox="1"/>
          <p:nvPr/>
        </p:nvSpPr>
        <p:spPr>
          <a:xfrm>
            <a:off x="8503452" y="3796129"/>
            <a:ext cx="3245290" cy="428157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Bimbingan</a:t>
            </a:r>
            <a:r>
              <a:rPr lang="en-US" altLang="zh-CN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Konseling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TextBox 69"/>
          <p:cNvSpPr txBox="1"/>
          <p:nvPr/>
        </p:nvSpPr>
        <p:spPr>
          <a:xfrm>
            <a:off x="7922360" y="2461253"/>
            <a:ext cx="2198961" cy="428157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Kewirausahaan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877925" y="4114874"/>
            <a:ext cx="3092341" cy="982155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nl-NL" altLang="zh-CN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pembinaan dan</a:t>
            </a:r>
          </a:p>
          <a:p>
            <a:pPr algn="ctr"/>
            <a:r>
              <a:rPr lang="nl-NL" altLang="zh-CN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pengembangan minat</a:t>
            </a:r>
          </a:p>
          <a:p>
            <a:pPr algn="ctr"/>
            <a:r>
              <a:rPr lang="nl-NL" altLang="zh-CN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 bakat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0483" y="203231"/>
            <a:ext cx="6892705" cy="971777"/>
            <a:chOff x="190483" y="203231"/>
            <a:chExt cx="6892705" cy="971777"/>
          </a:xfrm>
        </p:grpSpPr>
        <p:pic>
          <p:nvPicPr>
            <p:cNvPr id="2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83" y="203231"/>
              <a:ext cx="971777" cy="971777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1358006" y="408286"/>
              <a:ext cx="5725182" cy="599720"/>
            </a:xfrm>
            <a:prstGeom prst="round2DiagRect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427357" y="474570"/>
              <a:ext cx="3543792" cy="4154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400" b="1" dirty="0">
                  <a:solidFill>
                    <a:prstClr val="white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L</a:t>
              </a: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AYANAN MAHASISWA</a:t>
              </a:r>
            </a:p>
          </p:txBody>
        </p:sp>
      </p:grpSp>
      <p:cxnSp>
        <p:nvCxnSpPr>
          <p:cNvPr id="33" name="直接连接符 27"/>
          <p:cNvCxnSpPr/>
          <p:nvPr/>
        </p:nvCxnSpPr>
        <p:spPr>
          <a:xfrm>
            <a:off x="6508272" y="4939198"/>
            <a:ext cx="2122028" cy="33435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38"/>
          <p:cNvSpPr/>
          <p:nvPr/>
        </p:nvSpPr>
        <p:spPr>
          <a:xfrm>
            <a:off x="8820626" y="4930383"/>
            <a:ext cx="2223321" cy="780830"/>
          </a:xfrm>
          <a:prstGeom prst="roundRect">
            <a:avLst/>
          </a:prstGeom>
          <a:solidFill>
            <a:srgbClr val="2E8102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43" name="TextBox 69"/>
          <p:cNvSpPr txBox="1"/>
          <p:nvPr/>
        </p:nvSpPr>
        <p:spPr>
          <a:xfrm>
            <a:off x="8339631" y="5092055"/>
            <a:ext cx="3245290" cy="428157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Penalaran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126762" y="6145603"/>
            <a:ext cx="9205348" cy="2065383"/>
            <a:chOff x="-2122160" y="6126772"/>
            <a:chExt cx="9205348" cy="2065383"/>
          </a:xfrm>
        </p:grpSpPr>
        <p:sp>
          <p:nvSpPr>
            <p:cNvPr id="45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6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504167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8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560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464148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cxnSp>
        <p:nvCxnSpPr>
          <p:cNvPr id="51" name="直接连接符 29"/>
          <p:cNvCxnSpPr/>
          <p:nvPr/>
        </p:nvCxnSpPr>
        <p:spPr>
          <a:xfrm flipH="1" flipV="1">
            <a:off x="4760644" y="2370264"/>
            <a:ext cx="1065698" cy="15913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5"/>
          <p:cNvSpPr/>
          <p:nvPr/>
        </p:nvSpPr>
        <p:spPr>
          <a:xfrm>
            <a:off x="2965319" y="1302070"/>
            <a:ext cx="2526164" cy="9094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53" name="TextBox 69"/>
          <p:cNvSpPr txBox="1"/>
          <p:nvPr/>
        </p:nvSpPr>
        <p:spPr>
          <a:xfrm>
            <a:off x="2935880" y="1574080"/>
            <a:ext cx="2555603" cy="428157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Beasiswa</a:t>
            </a:r>
            <a:endParaRPr lang="zh-CN" altLang="en-US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176296" y="3201059"/>
            <a:ext cx="2496277" cy="2496277"/>
          </a:xfrm>
          <a:prstGeom prst="ellipse">
            <a:avLst/>
          </a:prstGeom>
          <a:solidFill>
            <a:srgbClr val="2E8102"/>
          </a:solidFill>
          <a:ln w="190500">
            <a:solidFill>
              <a:schemeClr val="bg1"/>
            </a:solidFill>
          </a:ln>
          <a:effectLst>
            <a:outerShdw blurRad="127000" dist="38100" dir="60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>
              <a:cs typeface="Montserrat" panose="00000500000000000000" charset="0"/>
            </a:endParaRPr>
          </a:p>
        </p:txBody>
      </p:sp>
      <p:sp>
        <p:nvSpPr>
          <p:cNvPr id="50" name="TextBox 69"/>
          <p:cNvSpPr txBox="1"/>
          <p:nvPr/>
        </p:nvSpPr>
        <p:spPr>
          <a:xfrm>
            <a:off x="4842510" y="3966235"/>
            <a:ext cx="3245290" cy="889822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Fasilitas</a:t>
            </a:r>
            <a:r>
              <a:rPr lang="en-US" altLang="zh-CN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</a:p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Mahasiswa</a:t>
            </a:r>
            <a:endParaRPr lang="zh-CN" altLang="en-US" sz="24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1847" t="20508" r="33769" b="23553"/>
          <a:stretch/>
        </p:blipFill>
        <p:spPr>
          <a:xfrm>
            <a:off x="2002229" y="5235035"/>
            <a:ext cx="812135" cy="82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7548" t="23923" r="31202" b="21384"/>
          <a:stretch/>
        </p:blipFill>
        <p:spPr>
          <a:xfrm>
            <a:off x="2935880" y="5273549"/>
            <a:ext cx="941676" cy="78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15001" t="19308" r="14759" b="19077"/>
          <a:stretch/>
        </p:blipFill>
        <p:spPr>
          <a:xfrm>
            <a:off x="348640" y="5247463"/>
            <a:ext cx="1518479" cy="83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8" b="12424"/>
          <a:stretch/>
        </p:blipFill>
        <p:spPr>
          <a:xfrm>
            <a:off x="9114777" y="5864070"/>
            <a:ext cx="1767678" cy="91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3" grpId="0"/>
      <p:bldP spid="5" grpId="0"/>
      <p:bldP spid="9" grpId="0"/>
      <p:bldP spid="42" grpId="0" animBg="1"/>
      <p:bldP spid="43" grpId="0"/>
      <p:bldP spid="52" grpId="0" animBg="1"/>
      <p:bldP spid="53" grpId="0"/>
      <p:bldP spid="34" grpId="0" animBg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-14514" y="572402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椭圆 22"/>
          <p:cNvSpPr/>
          <p:nvPr/>
        </p:nvSpPr>
        <p:spPr>
          <a:xfrm>
            <a:off x="1394467" y="371193"/>
            <a:ext cx="2007101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8" name="TextBox 3"/>
          <p:cNvSpPr txBox="1"/>
          <p:nvPr/>
        </p:nvSpPr>
        <p:spPr>
          <a:xfrm>
            <a:off x="1338138" y="436426"/>
            <a:ext cx="20479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 D M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4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7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47279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9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2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443601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9186439"/>
              </p:ext>
            </p:extLst>
          </p:nvPr>
        </p:nvGraphicFramePr>
        <p:xfrm>
          <a:off x="5899380" y="970005"/>
          <a:ext cx="6323796" cy="548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7" name="Chart 56"/>
          <p:cNvGraphicFramePr/>
          <p:nvPr>
            <p:extLst>
              <p:ext uri="{D42A27DB-BD31-4B8C-83A1-F6EECF244321}">
                <p14:modId xmlns:p14="http://schemas.microsoft.com/office/powerpoint/2010/main" val="1178883401"/>
              </p:ext>
            </p:extLst>
          </p:nvPr>
        </p:nvGraphicFramePr>
        <p:xfrm>
          <a:off x="-214613" y="1276835"/>
          <a:ext cx="7963477" cy="388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9" name="TextBox 32"/>
          <p:cNvSpPr txBox="1"/>
          <p:nvPr/>
        </p:nvSpPr>
        <p:spPr>
          <a:xfrm>
            <a:off x="258548" y="3507142"/>
            <a:ext cx="47233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Dosen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tersertifikasi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0" name="TextBox 33"/>
          <p:cNvSpPr txBox="1"/>
          <p:nvPr/>
        </p:nvSpPr>
        <p:spPr>
          <a:xfrm>
            <a:off x="258548" y="2911474"/>
            <a:ext cx="31858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30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41</a:t>
            </a:r>
            <a:r>
              <a:rPr kumimoji="0" lang="en-US" altLang="zh-CN" sz="2800" b="1" i="0" u="none" strike="noStrike" kern="3000" cap="none" spc="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800" b="1" i="0" u="none" strike="noStrike" kern="3000" cap="none" spc="3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dosen</a:t>
            </a:r>
            <a:endParaRPr kumimoji="0" lang="en-US" altLang="zh-CN" sz="2800" b="1" i="0" u="none" strike="noStrike" kern="3000" cap="none" spc="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9" name="Freeform 6"/>
          <p:cNvSpPr/>
          <p:nvPr/>
        </p:nvSpPr>
        <p:spPr bwMode="auto">
          <a:xfrm>
            <a:off x="3632570" y="2746693"/>
            <a:ext cx="2486097" cy="1102153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756000" rIns="91440" bIns="45720" numCol="1" anchor="t" anchorCtr="0" compatLnSpc="1"/>
          <a:lstStyle/>
          <a:p>
            <a:pPr algn="ctr" defTabSz="913765">
              <a:lnSpc>
                <a:spcPts val="1500"/>
              </a:lnSpc>
              <a:defRPr/>
            </a:pPr>
            <a:r>
              <a:rPr lang="en-US" altLang="zh-CN" sz="5465" kern="0" dirty="0">
                <a:solidFill>
                  <a:srgbClr val="FFFFFF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100%</a:t>
            </a:r>
            <a:endParaRPr lang="en-US" altLang="zh-CN" sz="2400" kern="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20" name="直接连接符 34"/>
          <p:cNvCxnSpPr/>
          <p:nvPr/>
        </p:nvCxnSpPr>
        <p:spPr>
          <a:xfrm flipH="1">
            <a:off x="161187" y="3974123"/>
            <a:ext cx="5927556" cy="331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Graphic spid="5" grpId="0">
        <p:bldAsOne/>
      </p:bldGraphic>
      <p:bldGraphic spid="57" grpId="0">
        <p:bldAsOne/>
      </p:bldGraphic>
      <p:bldP spid="69" grpId="0"/>
      <p:bldP spid="70" grpId="0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pic>
        <p:nvPicPr>
          <p:cNvPr id="9" name="图片占位符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26" y="1224380"/>
            <a:ext cx="2274457" cy="2172821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占位符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97" y="3797188"/>
            <a:ext cx="2355851" cy="2276432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占位符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41" y="3653677"/>
            <a:ext cx="2357967" cy="2308426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占位符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88" y="1315746"/>
            <a:ext cx="2355851" cy="2144998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占位符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07" y="1224380"/>
            <a:ext cx="2355851" cy="2210939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ounded Rectangle 36"/>
          <p:cNvSpPr/>
          <p:nvPr/>
        </p:nvSpPr>
        <p:spPr>
          <a:xfrm>
            <a:off x="8122962" y="4135306"/>
            <a:ext cx="1548575" cy="301757"/>
          </a:xfrm>
          <a:prstGeom prst="roundRect">
            <a:avLst>
              <a:gd name="adj" fmla="val 50000"/>
            </a:avLst>
          </a:prstGeom>
          <a:solidFill>
            <a:srgbClr val="2E8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0" rIns="0" bIns="60947" rtlCol="0" anchor="t"/>
          <a:lstStyle/>
          <a:p>
            <a:r>
              <a:rPr lang="en-US" altLang="zh-CN" sz="1400" b="1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Lab </a:t>
            </a:r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Komputer</a:t>
            </a:r>
            <a:endParaRPr lang="en-US" sz="1400" b="1" dirty="0"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6" name="Rounded Rectangle 33"/>
          <p:cNvSpPr/>
          <p:nvPr/>
        </p:nvSpPr>
        <p:spPr>
          <a:xfrm>
            <a:off x="6867588" y="1363874"/>
            <a:ext cx="1519263" cy="304963"/>
          </a:xfrm>
          <a:prstGeom prst="roundRect">
            <a:avLst>
              <a:gd name="adj" fmla="val 50000"/>
            </a:avLst>
          </a:prstGeom>
          <a:solidFill>
            <a:srgbClr val="2E8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0" rIns="0" bIns="60947" rtlCol="0" anchor="t"/>
          <a:lstStyle/>
          <a:p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Ruang</a:t>
            </a:r>
            <a:r>
              <a:rPr lang="en-US" altLang="zh-CN" sz="1400" b="1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Kelas</a:t>
            </a:r>
            <a:endParaRPr lang="en-US" sz="1400" b="1" dirty="0"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7" name="Rounded Rectangle 32"/>
          <p:cNvSpPr/>
          <p:nvPr/>
        </p:nvSpPr>
        <p:spPr>
          <a:xfrm>
            <a:off x="2658794" y="1386454"/>
            <a:ext cx="2116250" cy="370415"/>
          </a:xfrm>
          <a:prstGeom prst="roundRect">
            <a:avLst>
              <a:gd name="adj" fmla="val 50000"/>
            </a:avLst>
          </a:prstGeom>
          <a:solidFill>
            <a:srgbClr val="2E8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0" rIns="0" bIns="60947" rtlCol="0" anchor="t"/>
          <a:lstStyle/>
          <a:p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Lapangan</a:t>
            </a:r>
            <a:r>
              <a:rPr lang="en-US" altLang="zh-CN" sz="1400" b="1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Olahraga</a:t>
            </a:r>
            <a:endParaRPr lang="en-US" sz="1400" b="1" dirty="0"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8" name="Rounded Rectangle 34"/>
          <p:cNvSpPr/>
          <p:nvPr/>
        </p:nvSpPr>
        <p:spPr>
          <a:xfrm>
            <a:off x="9852465" y="1363472"/>
            <a:ext cx="1514230" cy="305365"/>
          </a:xfrm>
          <a:prstGeom prst="roundRect">
            <a:avLst>
              <a:gd name="adj" fmla="val 50000"/>
            </a:avLst>
          </a:prstGeom>
          <a:solidFill>
            <a:srgbClr val="2E8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0" rIns="0" bIns="60947" rtlCol="0" anchor="t"/>
          <a:lstStyle/>
          <a:p>
            <a:r>
              <a:rPr lang="en-US" altLang="zh-CN" sz="1400" b="1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Perpustakaan</a:t>
            </a:r>
            <a:endParaRPr lang="en-US" sz="1400" b="1" dirty="0"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9" name="Rounded Rectangle 35"/>
          <p:cNvSpPr/>
          <p:nvPr/>
        </p:nvSpPr>
        <p:spPr>
          <a:xfrm>
            <a:off x="4402649" y="4013054"/>
            <a:ext cx="1195249" cy="275275"/>
          </a:xfrm>
          <a:prstGeom prst="roundRect">
            <a:avLst>
              <a:gd name="adj" fmla="val 50000"/>
            </a:avLst>
          </a:prstGeom>
          <a:solidFill>
            <a:srgbClr val="2E8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0" rIns="0" bIns="60947" rtlCol="0" anchor="t"/>
          <a:lstStyle/>
          <a:p>
            <a:r>
              <a:rPr lang="en-US" altLang="zh-CN" sz="1400" b="1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Lab OSCE</a:t>
            </a:r>
            <a:endParaRPr lang="en-US" sz="1400" b="1" dirty="0"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20" name="图片 45"/>
          <p:cNvPicPr>
            <a:picLocks noChangeAspect="1"/>
          </p:cNvPicPr>
          <p:nvPr/>
        </p:nvPicPr>
        <p:blipFill rotWithShape="1">
          <a:blip r:embed="rId10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椭圆 22"/>
          <p:cNvSpPr/>
          <p:nvPr/>
        </p:nvSpPr>
        <p:spPr>
          <a:xfrm>
            <a:off x="2249634" y="304139"/>
            <a:ext cx="448209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2249634" y="388555"/>
            <a:ext cx="44820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SARANA PRASARANA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3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25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6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507959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8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084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365672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30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flipH="1">
            <a:off x="1053971" y="1664171"/>
            <a:ext cx="6229503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37" name="TextBox 13"/>
          <p:cNvSpPr txBox="1"/>
          <p:nvPr/>
        </p:nvSpPr>
        <p:spPr>
          <a:xfrm flipH="1">
            <a:off x="975645" y="1133358"/>
            <a:ext cx="6386156" cy="523214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7" rIns="91435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913765">
              <a:defRPr/>
            </a:pPr>
            <a:r>
              <a:rPr lang="en-US" altLang="zh-CN" sz="2800" kern="0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Indikator</a:t>
            </a:r>
            <a:r>
              <a:rPr lang="en-US" altLang="zh-CN" sz="2800" kern="0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kern="0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Kinerja</a:t>
            </a:r>
            <a:r>
              <a:rPr lang="en-US" altLang="zh-CN" sz="2800" kern="0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kern="0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Tambahan</a:t>
            </a:r>
            <a:endParaRPr lang="zh-CN" altLang="en-US" sz="2800" kern="0" dirty="0">
              <a:solidFill>
                <a:srgbClr val="2E810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690885" y="1771461"/>
            <a:ext cx="101059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Penambahan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kuliah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pilihan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kurikulum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kuliah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Bahasa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Asing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Menambahkan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unggulan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berbasis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masing-masing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Menambahkan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kompetensi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lulusan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Wound care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komplementer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hipnoterapi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Sarjana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Keperawatan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konselor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remaja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Sarjana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Kebidanan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Pendampingan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Prodi DIII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Keperawatan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PIK-M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Prodi DIII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Kebidanan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project based learning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berorientasi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Binaan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Puton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Mengikuti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MBKM</a:t>
            </a:r>
          </a:p>
        </p:txBody>
      </p:sp>
      <p:pic>
        <p:nvPicPr>
          <p:cNvPr id="14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椭圆 22"/>
          <p:cNvSpPr/>
          <p:nvPr/>
        </p:nvSpPr>
        <p:spPr>
          <a:xfrm>
            <a:off x="1311706" y="304139"/>
            <a:ext cx="256068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1352651" y="369372"/>
            <a:ext cx="24411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PENDIDIKAN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20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1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86857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3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288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4407876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>
            <a:off x="1342150" y="2133163"/>
            <a:ext cx="15856" cy="26875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4"/>
          <p:cNvSpPr txBox="1"/>
          <p:nvPr/>
        </p:nvSpPr>
        <p:spPr>
          <a:xfrm>
            <a:off x="1443767" y="2133163"/>
            <a:ext cx="1913670" cy="635071"/>
          </a:xfrm>
          <a:prstGeom prst="rect">
            <a:avLst/>
          </a:prstGeom>
        </p:spPr>
        <p:txBody>
          <a:bodyPr vert="horz" lIns="89605" tIns="44803" rIns="89605" bIns="4480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Sekolah</a:t>
            </a:r>
            <a:r>
              <a:rPr lang="en-US" altLang="zh-CN" sz="20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Perawat</a:t>
            </a:r>
            <a:r>
              <a:rPr lang="en-US" altLang="zh-CN" sz="20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endParaRPr lang="en-US" altLang="zh-CN" sz="2000" b="1" dirty="0">
              <a:solidFill>
                <a:srgbClr val="2E810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71588" y="4609045"/>
            <a:ext cx="2258028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9" name="标题 4"/>
          <p:cNvSpPr txBox="1"/>
          <p:nvPr/>
        </p:nvSpPr>
        <p:spPr>
          <a:xfrm>
            <a:off x="1836095" y="4609045"/>
            <a:ext cx="1693521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765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1984</a:t>
            </a:r>
            <a:endParaRPr lang="zh-CN" altLang="en-US" sz="1765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3783255" y="1467924"/>
            <a:ext cx="42027" cy="32615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标题 4"/>
          <p:cNvSpPr txBox="1"/>
          <p:nvPr/>
        </p:nvSpPr>
        <p:spPr>
          <a:xfrm>
            <a:off x="3902317" y="1815628"/>
            <a:ext cx="2046339" cy="635071"/>
          </a:xfrm>
          <a:prstGeom prst="rect">
            <a:avLst/>
          </a:prstGeom>
        </p:spPr>
        <p:txBody>
          <a:bodyPr vert="horz" lIns="89605" tIns="44803" rIns="89605" bIns="4480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Akademi</a:t>
            </a:r>
            <a:r>
              <a:rPr lang="en-US" altLang="zh-CN" sz="20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Keperawatan</a:t>
            </a:r>
            <a:r>
              <a:rPr lang="en-US" altLang="zh-CN" sz="20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US" altLang="zh-CN" sz="20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0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lang="zh-CN" altLang="en-US" sz="2000" b="1" dirty="0">
              <a:solidFill>
                <a:srgbClr val="2E810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41307" y="4609045"/>
            <a:ext cx="2258028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8" name="标题 4"/>
          <p:cNvSpPr txBox="1"/>
          <p:nvPr/>
        </p:nvSpPr>
        <p:spPr>
          <a:xfrm>
            <a:off x="4305814" y="4609045"/>
            <a:ext cx="1693521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765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1999</a:t>
            </a:r>
            <a:endParaRPr lang="zh-CN" altLang="en-US" sz="1765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289932" y="1372008"/>
            <a:ext cx="0" cy="3352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标题 4"/>
          <p:cNvSpPr txBox="1"/>
          <p:nvPr/>
        </p:nvSpPr>
        <p:spPr>
          <a:xfrm>
            <a:off x="6332136" y="1710674"/>
            <a:ext cx="1834648" cy="635071"/>
          </a:xfrm>
          <a:prstGeom prst="rect">
            <a:avLst/>
          </a:prstGeom>
        </p:spPr>
        <p:txBody>
          <a:bodyPr vert="horz" lIns="89605" tIns="44803" rIns="89605" bIns="4480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Sekolah</a:t>
            </a:r>
            <a:r>
              <a:rPr lang="en-US" altLang="zh-CN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Tinggi </a:t>
            </a:r>
            <a:r>
              <a:rPr lang="en-US" altLang="zh-CN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Ilmu</a:t>
            </a:r>
            <a:r>
              <a:rPr lang="en-US" altLang="zh-CN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r>
              <a:rPr lang="en-US" altLang="zh-CN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US" altLang="zh-CN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lang="zh-CN" altLang="en-US" sz="1800" b="1" dirty="0">
              <a:solidFill>
                <a:srgbClr val="2E810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211026" y="4609045"/>
            <a:ext cx="2258028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7" name="标题 4"/>
          <p:cNvSpPr txBox="1"/>
          <p:nvPr/>
        </p:nvSpPr>
        <p:spPr>
          <a:xfrm>
            <a:off x="6775533" y="4609045"/>
            <a:ext cx="1693521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765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2006</a:t>
            </a:r>
            <a:endParaRPr lang="zh-CN" altLang="en-US" sz="1765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8737016" y="1815628"/>
            <a:ext cx="0" cy="30051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标题 4"/>
          <p:cNvSpPr txBox="1"/>
          <p:nvPr/>
        </p:nvSpPr>
        <p:spPr>
          <a:xfrm>
            <a:off x="8885046" y="1914948"/>
            <a:ext cx="1834648" cy="635071"/>
          </a:xfrm>
          <a:prstGeom prst="rect">
            <a:avLst/>
          </a:prstGeom>
        </p:spPr>
        <p:txBody>
          <a:bodyPr vert="horz" lIns="89605" tIns="44803" rIns="89605" bIns="4480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Institut</a:t>
            </a:r>
            <a:r>
              <a:rPr lang="en-US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r>
              <a:rPr lang="en-US" sz="1800" b="1" dirty="0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1800" b="1" dirty="0" err="1">
                <a:solidFill>
                  <a:srgbClr val="2E810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sz="1800" b="1" dirty="0">
              <a:solidFill>
                <a:srgbClr val="2E810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680744" y="4609045"/>
            <a:ext cx="2258028" cy="423380"/>
          </a:xfrm>
          <a:prstGeom prst="rect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6" name="标题 4"/>
          <p:cNvSpPr txBox="1"/>
          <p:nvPr/>
        </p:nvSpPr>
        <p:spPr>
          <a:xfrm>
            <a:off x="9342640" y="4609045"/>
            <a:ext cx="1693521" cy="423380"/>
          </a:xfrm>
          <a:prstGeom prst="rect">
            <a:avLst/>
          </a:prstGeom>
        </p:spPr>
        <p:txBody>
          <a:bodyPr vert="horz" lIns="89605" tIns="44803" rIns="89605" bIns="448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765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2026</a:t>
            </a:r>
            <a:endParaRPr lang="zh-CN" altLang="en-US" sz="1765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0" name="椭圆 22"/>
          <p:cNvSpPr/>
          <p:nvPr/>
        </p:nvSpPr>
        <p:spPr>
          <a:xfrm>
            <a:off x="1358006" y="408286"/>
            <a:ext cx="572518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80072" y="474570"/>
            <a:ext cx="5438348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History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StiKes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lang="en-CA" sz="24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24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5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501665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31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287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4407875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5731" t="14600" r="26741" b="33884"/>
          <a:stretch/>
        </p:blipFill>
        <p:spPr>
          <a:xfrm>
            <a:off x="3935436" y="3048414"/>
            <a:ext cx="2044722" cy="138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26731" t="23277" r="26385" b="25850"/>
          <a:stretch/>
        </p:blipFill>
        <p:spPr>
          <a:xfrm>
            <a:off x="1455690" y="3100009"/>
            <a:ext cx="2008621" cy="1362149"/>
          </a:xfrm>
          <a:prstGeom prst="rect">
            <a:avLst/>
          </a:prstGeom>
        </p:spPr>
      </p:pic>
      <p:pic>
        <p:nvPicPr>
          <p:cNvPr id="1026" name="Picture 2" descr="JOMBANG: Stikes Pemkab Jombang Dituntut Lebih Kompete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9"/>
          <a:stretch/>
        </p:blipFill>
        <p:spPr bwMode="auto">
          <a:xfrm>
            <a:off x="6384850" y="3271306"/>
            <a:ext cx="2069902" cy="11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kolah Tinggi Ilmu Kesehatan Pemkab Jombang(STIKES PEMKAB JOMBANG), Jombang  - Official website SHINE.co.i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046" y="2764420"/>
            <a:ext cx="2053726" cy="16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5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5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200"/>
                            </p:stCondLst>
                            <p:childTnLst>
                              <p:par>
                                <p:cTn id="10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85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35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8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9" grpId="0"/>
      <p:bldP spid="21" grpId="0"/>
      <p:bldP spid="27" grpId="0" animBg="1"/>
      <p:bldP spid="28" grpId="0"/>
      <p:bldP spid="30" grpId="0"/>
      <p:bldP spid="36" grpId="0" animBg="1"/>
      <p:bldP spid="37" grpId="0"/>
      <p:bldP spid="39" grpId="0"/>
      <p:bldP spid="45" grpId="0" animBg="1"/>
      <p:bldP spid="46" grpId="0"/>
      <p:bldP spid="70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0"/>
            <a:ext cx="12192000" cy="6887497"/>
          </a:xfrm>
          <a:prstGeom prst="rect">
            <a:avLst/>
          </a:prstGeom>
        </p:spPr>
      </p:pic>
      <p:sp>
        <p:nvSpPr>
          <p:cNvPr id="261" name="燕尾形 260"/>
          <p:cNvSpPr/>
          <p:nvPr/>
        </p:nvSpPr>
        <p:spPr>
          <a:xfrm rot="5400000">
            <a:off x="6462571" y="2535173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262" name="直接连接符 261"/>
          <p:cNvCxnSpPr/>
          <p:nvPr/>
        </p:nvCxnSpPr>
        <p:spPr>
          <a:xfrm>
            <a:off x="6638979" y="3099680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 262"/>
          <p:cNvSpPr/>
          <p:nvPr/>
        </p:nvSpPr>
        <p:spPr>
          <a:xfrm>
            <a:off x="6969217" y="2025534"/>
            <a:ext cx="1485788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Penelitian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64" name="矩形 47"/>
          <p:cNvSpPr>
            <a:spLocks noChangeArrowheads="1"/>
          </p:cNvSpPr>
          <p:nvPr/>
        </p:nvSpPr>
        <p:spPr bwMode="auto">
          <a:xfrm>
            <a:off x="6956515" y="2377978"/>
            <a:ext cx="3258616" cy="58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97" tIns="44799" rIns="89597" bIns="4479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Dilakukan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di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dalam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PT/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Lembaga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dalam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Negeri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di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luar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PT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65" name="燕尾形 264"/>
          <p:cNvSpPr/>
          <p:nvPr/>
        </p:nvSpPr>
        <p:spPr>
          <a:xfrm rot="5400000">
            <a:off x="6462571" y="3875878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266" name="直接连接符 265"/>
          <p:cNvCxnSpPr/>
          <p:nvPr/>
        </p:nvCxnSpPr>
        <p:spPr>
          <a:xfrm>
            <a:off x="6638979" y="4440385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 266"/>
          <p:cNvSpPr/>
          <p:nvPr/>
        </p:nvSpPr>
        <p:spPr>
          <a:xfrm>
            <a:off x="6969217" y="3366238"/>
            <a:ext cx="3329242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Pengabdian</a:t>
            </a:r>
            <a:r>
              <a:rPr kumimoji="0" lang="en-US" altLang="zh-CN" sz="215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1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Masyarakat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68" name="矩形 47"/>
          <p:cNvSpPr>
            <a:spLocks noChangeArrowheads="1"/>
          </p:cNvSpPr>
          <p:nvPr/>
        </p:nvSpPr>
        <p:spPr bwMode="auto">
          <a:xfrm>
            <a:off x="6969215" y="3698997"/>
            <a:ext cx="4787356" cy="6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97" tIns="44799" rIns="89597" bIns="4479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Pengabdian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kepada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Masyarakat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dilakukan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dalam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lembaga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Negeri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di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luar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PT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melibatkan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berbagai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elemen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69" name="燕尾形 268"/>
          <p:cNvSpPr/>
          <p:nvPr/>
        </p:nvSpPr>
        <p:spPr>
          <a:xfrm rot="5400000">
            <a:off x="6462571" y="5287146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270" name="直接连接符 269"/>
          <p:cNvCxnSpPr/>
          <p:nvPr/>
        </p:nvCxnSpPr>
        <p:spPr>
          <a:xfrm>
            <a:off x="6638979" y="5851653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矩形 270"/>
          <p:cNvSpPr/>
          <p:nvPr/>
        </p:nvSpPr>
        <p:spPr>
          <a:xfrm>
            <a:off x="6969217" y="4777506"/>
            <a:ext cx="1101068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Luaran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72" name="矩形 47"/>
          <p:cNvSpPr>
            <a:spLocks noChangeArrowheads="1"/>
          </p:cNvSpPr>
          <p:nvPr/>
        </p:nvSpPr>
        <p:spPr bwMode="auto">
          <a:xfrm>
            <a:off x="6956514" y="5108360"/>
            <a:ext cx="4408171" cy="75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97" tIns="44799" rIns="89597" bIns="4479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Publikasi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hasil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penelitian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maupun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pengabdian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dalam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jurnal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 Nasional/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Internasional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/ 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Terindeks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Scopus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dan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dalam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bentuk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produk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Teknologi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Tepat</a:t>
            </a:r>
            <a:r>
              <a:rPr lang="en-US" altLang="zh-CN" sz="1200" dirty="0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Guna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118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9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sp>
        <p:nvSpPr>
          <p:cNvPr id="120" name="椭圆 22"/>
          <p:cNvSpPr/>
          <p:nvPr/>
        </p:nvSpPr>
        <p:spPr>
          <a:xfrm>
            <a:off x="1321099" y="328676"/>
            <a:ext cx="8894032" cy="617779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21" name="TextBox 3"/>
          <p:cNvSpPr txBox="1"/>
          <p:nvPr/>
        </p:nvSpPr>
        <p:spPr>
          <a:xfrm>
            <a:off x="1380644" y="416027"/>
            <a:ext cx="87244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PENELITIAN DAN PENGABDIAN MASYARAKAT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42878369"/>
              </p:ext>
            </p:extLst>
          </p:nvPr>
        </p:nvGraphicFramePr>
        <p:xfrm>
          <a:off x="204997" y="1261624"/>
          <a:ext cx="5992961" cy="476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25" name="Group 124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126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27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Text Box 7"/>
            <p:cNvSpPr txBox="1">
              <a:spLocks noChangeArrowheads="1"/>
            </p:cNvSpPr>
            <p:nvPr/>
          </p:nvSpPr>
          <p:spPr bwMode="auto">
            <a:xfrm>
              <a:off x="486858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129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286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 Box 7"/>
            <p:cNvSpPr txBox="1">
              <a:spLocks noChangeArrowheads="1"/>
            </p:cNvSpPr>
            <p:nvPr/>
          </p:nvSpPr>
          <p:spPr bwMode="auto">
            <a:xfrm>
              <a:off x="4407874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882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63" grpId="0"/>
      <p:bldP spid="264" grpId="0"/>
      <p:bldP spid="265" grpId="0" animBg="1"/>
      <p:bldP spid="267" grpId="0"/>
      <p:bldP spid="268" grpId="0"/>
      <p:bldP spid="269" grpId="0" animBg="1"/>
      <p:bldP spid="271" grpId="0"/>
      <p:bldP spid="2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12047"/>
            <a:ext cx="12192000" cy="688749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6373423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2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495858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286" y="6379088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4389874" y="6457199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20281374"/>
              </p:ext>
            </p:extLst>
          </p:nvPr>
        </p:nvGraphicFramePr>
        <p:xfrm>
          <a:off x="4588109" y="2462351"/>
          <a:ext cx="3753103" cy="3447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3230767727"/>
              </p:ext>
            </p:extLst>
          </p:nvPr>
        </p:nvGraphicFramePr>
        <p:xfrm>
          <a:off x="322955" y="2449987"/>
          <a:ext cx="4167470" cy="344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燕尾形 260"/>
          <p:cNvSpPr/>
          <p:nvPr/>
        </p:nvSpPr>
        <p:spPr>
          <a:xfrm rot="5400000">
            <a:off x="425323" y="1599347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31" name="直接连接符 261"/>
          <p:cNvCxnSpPr/>
          <p:nvPr/>
        </p:nvCxnSpPr>
        <p:spPr>
          <a:xfrm>
            <a:off x="601731" y="2163854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262"/>
          <p:cNvSpPr/>
          <p:nvPr/>
        </p:nvSpPr>
        <p:spPr>
          <a:xfrm>
            <a:off x="884359" y="1602908"/>
            <a:ext cx="3038136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Teknologi</a:t>
            </a:r>
            <a:r>
              <a:rPr lang="en-US" altLang="zh-CN" sz="2155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Tepat</a:t>
            </a:r>
            <a:r>
              <a:rPr lang="en-US" altLang="zh-CN" sz="2155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Guna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105425806"/>
              </p:ext>
            </p:extLst>
          </p:nvPr>
        </p:nvGraphicFramePr>
        <p:xfrm>
          <a:off x="7950636" y="2393097"/>
          <a:ext cx="4631941" cy="3447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5" name="燕尾形 260"/>
          <p:cNvSpPr/>
          <p:nvPr/>
        </p:nvSpPr>
        <p:spPr>
          <a:xfrm rot="5400000">
            <a:off x="4722696" y="1608957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36" name="直接连接符 261"/>
          <p:cNvCxnSpPr/>
          <p:nvPr/>
        </p:nvCxnSpPr>
        <p:spPr>
          <a:xfrm>
            <a:off x="4899104" y="2173464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262"/>
          <p:cNvSpPr/>
          <p:nvPr/>
        </p:nvSpPr>
        <p:spPr>
          <a:xfrm>
            <a:off x="5181732" y="1612518"/>
            <a:ext cx="1456934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Hak</a:t>
            </a:r>
            <a:r>
              <a:rPr lang="en-US" altLang="zh-CN" sz="2155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Cipta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8" name="燕尾形 260"/>
          <p:cNvSpPr/>
          <p:nvPr/>
        </p:nvSpPr>
        <p:spPr>
          <a:xfrm rot="5400000">
            <a:off x="8698104" y="1598585"/>
            <a:ext cx="352817" cy="564507"/>
          </a:xfrm>
          <a:prstGeom prst="chevron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cxnSp>
        <p:nvCxnSpPr>
          <p:cNvPr id="39" name="直接连接符 261"/>
          <p:cNvCxnSpPr/>
          <p:nvPr/>
        </p:nvCxnSpPr>
        <p:spPr>
          <a:xfrm>
            <a:off x="8874512" y="2163092"/>
            <a:ext cx="35634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262"/>
          <p:cNvSpPr/>
          <p:nvPr/>
        </p:nvSpPr>
        <p:spPr>
          <a:xfrm>
            <a:off x="9157140" y="1602146"/>
            <a:ext cx="2149432" cy="422102"/>
          </a:xfrm>
          <a:prstGeom prst="rect">
            <a:avLst/>
          </a:prstGeom>
        </p:spPr>
        <p:txBody>
          <a:bodyPr wrap="none" lIns="89597" tIns="44799" rIns="89597" bIns="4479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Buku</a:t>
            </a:r>
            <a:r>
              <a:rPr lang="en-US" altLang="zh-CN" sz="2155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155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Ber</a:t>
            </a:r>
            <a:r>
              <a:rPr lang="en-US" altLang="zh-CN" sz="2155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ISBN</a:t>
            </a:r>
            <a:endParaRPr kumimoji="0" lang="en-US" altLang="zh-CN" sz="215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41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sp>
        <p:nvSpPr>
          <p:cNvPr id="43" name="椭圆 22"/>
          <p:cNvSpPr/>
          <p:nvPr/>
        </p:nvSpPr>
        <p:spPr>
          <a:xfrm>
            <a:off x="1321099" y="328676"/>
            <a:ext cx="7271160" cy="617779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4" name="TextBox 3"/>
          <p:cNvSpPr txBox="1"/>
          <p:nvPr/>
        </p:nvSpPr>
        <p:spPr>
          <a:xfrm>
            <a:off x="760883" y="421290"/>
            <a:ext cx="84485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LUARAN DALAM 3 TAHUN TERAKHIR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91725" y="4979305"/>
            <a:ext cx="3243561" cy="206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/>
          <p:cNvSpPr txBox="1"/>
          <p:nvPr/>
        </p:nvSpPr>
        <p:spPr>
          <a:xfrm>
            <a:off x="3758046" y="4898352"/>
            <a:ext cx="1122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Target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11800" y="4590205"/>
            <a:ext cx="2438836" cy="223837"/>
          </a:xfrm>
          <a:custGeom>
            <a:avLst/>
            <a:gdLst>
              <a:gd name="connsiteX0" fmla="*/ 0 w 2070100"/>
              <a:gd name="connsiteY0" fmla="*/ 139700 h 153142"/>
              <a:gd name="connsiteX1" fmla="*/ 1028700 w 2070100"/>
              <a:gd name="connsiteY1" fmla="*/ 139700 h 153142"/>
              <a:gd name="connsiteX2" fmla="*/ 2070100 w 2070100"/>
              <a:gd name="connsiteY2" fmla="*/ 0 h 153142"/>
              <a:gd name="connsiteX3" fmla="*/ 2070100 w 2070100"/>
              <a:gd name="connsiteY3" fmla="*/ 0 h 15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00" h="153142">
                <a:moveTo>
                  <a:pt x="0" y="139700"/>
                </a:moveTo>
                <a:cubicBezTo>
                  <a:pt x="341841" y="151341"/>
                  <a:pt x="683683" y="162983"/>
                  <a:pt x="1028700" y="139700"/>
                </a:cubicBezTo>
                <a:cubicBezTo>
                  <a:pt x="1373717" y="116417"/>
                  <a:pt x="2070100" y="0"/>
                  <a:pt x="2070100" y="0"/>
                </a:cubicBezTo>
                <a:lnTo>
                  <a:pt x="20701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9039127" y="4456543"/>
            <a:ext cx="2829232" cy="133662"/>
          </a:xfrm>
          <a:custGeom>
            <a:avLst/>
            <a:gdLst>
              <a:gd name="connsiteX0" fmla="*/ 0 w 2070100"/>
              <a:gd name="connsiteY0" fmla="*/ 139700 h 153142"/>
              <a:gd name="connsiteX1" fmla="*/ 1028700 w 2070100"/>
              <a:gd name="connsiteY1" fmla="*/ 139700 h 153142"/>
              <a:gd name="connsiteX2" fmla="*/ 2070100 w 2070100"/>
              <a:gd name="connsiteY2" fmla="*/ 0 h 153142"/>
              <a:gd name="connsiteX3" fmla="*/ 2070100 w 2070100"/>
              <a:gd name="connsiteY3" fmla="*/ 0 h 15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00" h="153142">
                <a:moveTo>
                  <a:pt x="0" y="139700"/>
                </a:moveTo>
                <a:cubicBezTo>
                  <a:pt x="341841" y="151341"/>
                  <a:pt x="683683" y="162983"/>
                  <a:pt x="1028700" y="139700"/>
                </a:cubicBezTo>
                <a:cubicBezTo>
                  <a:pt x="1373717" y="116417"/>
                  <a:pt x="2070100" y="0"/>
                  <a:pt x="2070100" y="0"/>
                </a:cubicBezTo>
                <a:lnTo>
                  <a:pt x="20701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5" grpId="0" animBg="1"/>
      <p:bldP spid="37" grpId="0"/>
      <p:bldP spid="38" grpId="0" animBg="1"/>
      <p:bldP spid="40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sp>
        <p:nvSpPr>
          <p:cNvPr id="22" name="TextBox 30"/>
          <p:cNvSpPr txBox="1"/>
          <p:nvPr/>
        </p:nvSpPr>
        <p:spPr>
          <a:xfrm>
            <a:off x="680996" y="1433653"/>
            <a:ext cx="4880166" cy="377016"/>
          </a:xfrm>
          <a:prstGeom prst="rect">
            <a:avLst/>
          </a:prstGeom>
          <a:noFill/>
        </p:spPr>
        <p:txBody>
          <a:bodyPr wrap="none" lIns="68572" tIns="34285" rIns="68572" bIns="3428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JURNAL PENELITIAN KEPERAWATAN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TextBox 31"/>
          <p:cNvSpPr txBox="1"/>
          <p:nvPr/>
        </p:nvSpPr>
        <p:spPr>
          <a:xfrm>
            <a:off x="7247513" y="1344997"/>
            <a:ext cx="4394457" cy="377016"/>
          </a:xfrm>
          <a:prstGeom prst="rect">
            <a:avLst/>
          </a:prstGeom>
          <a:noFill/>
        </p:spPr>
        <p:txBody>
          <a:bodyPr wrap="none" lIns="68572" tIns="34285" rIns="68572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1B32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JURNAL PENELITIAN KEBIDANAN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4053698" y="4386263"/>
            <a:ext cx="5021230" cy="377016"/>
          </a:xfrm>
          <a:prstGeom prst="rect">
            <a:avLst/>
          </a:prstGeom>
          <a:noFill/>
        </p:spPr>
        <p:txBody>
          <a:bodyPr wrap="none" lIns="68572" tIns="34285" rIns="68572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prstClr val="black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JURNAL   PENGABDIAN MASYARAKAT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9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sp>
        <p:nvSpPr>
          <p:cNvPr id="31" name="椭圆 22"/>
          <p:cNvSpPr/>
          <p:nvPr/>
        </p:nvSpPr>
        <p:spPr>
          <a:xfrm>
            <a:off x="1321099" y="328676"/>
            <a:ext cx="8480126" cy="617779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2" name="TextBox 3"/>
          <p:cNvSpPr txBox="1"/>
          <p:nvPr/>
        </p:nvSpPr>
        <p:spPr>
          <a:xfrm>
            <a:off x="1352651" y="369372"/>
            <a:ext cx="84485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JURNAL PENELITIAN DAN PENGABDIAN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239" t="22015" r="37649" b="21886"/>
          <a:stretch/>
        </p:blipFill>
        <p:spPr>
          <a:xfrm>
            <a:off x="7498079" y="1836404"/>
            <a:ext cx="4407355" cy="2427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08" t="22001" r="37692" b="22934"/>
          <a:stretch/>
        </p:blipFill>
        <p:spPr>
          <a:xfrm>
            <a:off x="925918" y="1836404"/>
            <a:ext cx="4215042" cy="2417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2423" t="22848" r="38038" b="22375"/>
          <a:stretch/>
        </p:blipFill>
        <p:spPr>
          <a:xfrm>
            <a:off x="4530869" y="4823285"/>
            <a:ext cx="4066887" cy="23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01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5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-14514" y="572402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4" name="椭圆 22"/>
          <p:cNvSpPr/>
          <p:nvPr/>
        </p:nvSpPr>
        <p:spPr>
          <a:xfrm>
            <a:off x="1394467" y="371193"/>
            <a:ext cx="7393933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5" name="TextBox 3"/>
          <p:cNvSpPr txBox="1"/>
          <p:nvPr/>
        </p:nvSpPr>
        <p:spPr>
          <a:xfrm>
            <a:off x="1450228" y="440823"/>
            <a:ext cx="70841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Kinerja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Dosen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46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6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50619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6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9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45008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86" name="组合 15"/>
          <p:cNvGrpSpPr/>
          <p:nvPr/>
        </p:nvGrpSpPr>
        <p:grpSpPr>
          <a:xfrm>
            <a:off x="2784405" y="2209617"/>
            <a:ext cx="2519893" cy="2896840"/>
            <a:chOff x="3829473" y="2413423"/>
            <a:chExt cx="2032000" cy="2777355"/>
          </a:xfrm>
          <a:solidFill>
            <a:srgbClr val="2E8102"/>
          </a:solidFill>
        </p:grpSpPr>
        <p:sp>
          <p:nvSpPr>
            <p:cNvPr id="87" name="Freeform 5"/>
            <p:cNvSpPr/>
            <p:nvPr/>
          </p:nvSpPr>
          <p:spPr bwMode="auto">
            <a:xfrm>
              <a:off x="3829473" y="2413423"/>
              <a:ext cx="2032000" cy="2777355"/>
            </a:xfrm>
            <a:prstGeom prst="roundRect">
              <a:avLst/>
            </a:prstGeom>
            <a:grpFill/>
            <a:ln>
              <a:noFill/>
            </a:ln>
          </p:spPr>
          <p:txBody>
            <a:bodyPr vert="horz" wrap="square" lIns="121921" tIns="60960" rIns="121921" bIns="60960" numCol="1" anchor="t" anchorCtr="0" compatLnSpc="1"/>
            <a:lstStyle/>
            <a:p>
              <a:pPr marL="0" marR="0" lvl="0" indent="0" algn="l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Montserrat" panose="00000500000000000000" charset="0"/>
              </a:endParaRPr>
            </a:p>
          </p:txBody>
        </p:sp>
        <p:grpSp>
          <p:nvGrpSpPr>
            <p:cNvPr id="88" name="组合 17"/>
            <p:cNvGrpSpPr/>
            <p:nvPr/>
          </p:nvGrpSpPr>
          <p:grpSpPr>
            <a:xfrm>
              <a:off x="4167502" y="3209247"/>
              <a:ext cx="1371600" cy="1105309"/>
              <a:chOff x="1174908" y="2452657"/>
              <a:chExt cx="1028700" cy="828983"/>
            </a:xfrm>
            <a:grpFill/>
          </p:grpSpPr>
          <p:sp>
            <p:nvSpPr>
              <p:cNvPr id="89" name="文本框 18"/>
              <p:cNvSpPr txBox="1"/>
              <p:nvPr/>
            </p:nvSpPr>
            <p:spPr>
              <a:xfrm>
                <a:off x="1174908" y="2452657"/>
                <a:ext cx="983243" cy="73032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err="1">
                    <a:ln w="3810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cs typeface="Arial" panose="020B0604020202020204" pitchFamily="34" charset="0"/>
                  </a:rPr>
                  <a:t>Penelitian</a:t>
                </a:r>
                <a:endParaRPr kumimoji="0" lang="en-US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cs typeface="Arial" panose="020B0604020202020204" pitchFamily="34" charset="0"/>
                </a:endParaRPr>
              </a:p>
              <a:p>
                <a:pPr marL="0" marR="0" lvl="0" indent="0" algn="l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err="1">
                    <a:ln w="3810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cs typeface="Arial" panose="020B0604020202020204" pitchFamily="34" charset="0"/>
                  </a:rPr>
                  <a:t>Pengabdian</a:t>
                </a:r>
                <a:r>
                  <a:rPr kumimoji="0" lang="en-US" altLang="zh-CN" sz="2000" b="0" i="0" u="none" strike="noStrike" kern="1200" cap="none" spc="0" normalizeH="0" baseline="0" noProof="0" dirty="0">
                    <a:ln w="3810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err="1">
                    <a:ln w="3810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cs typeface="Arial" panose="020B0604020202020204" pitchFamily="34" charset="0"/>
                  </a:rPr>
                  <a:t>Masyarakat</a:t>
                </a:r>
                <a:endParaRPr kumimoji="0" lang="zh-CN" altLang="en-US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任意多边形 19"/>
              <p:cNvSpPr/>
              <p:nvPr/>
            </p:nvSpPr>
            <p:spPr>
              <a:xfrm>
                <a:off x="1174908" y="3281640"/>
                <a:ext cx="1028700" cy="0"/>
              </a:xfrm>
              <a:custGeom>
                <a:avLst/>
                <a:gdLst>
                  <a:gd name="connsiteX0" fmla="*/ 0 w 1028700"/>
                  <a:gd name="connsiteY0" fmla="*/ 0 h 0"/>
                  <a:gd name="connsiteX1" fmla="*/ 1028700 w 10287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8700">
                    <a:moveTo>
                      <a:pt x="0" y="0"/>
                    </a:moveTo>
                    <a:lnTo>
                      <a:pt x="1028700" y="0"/>
                    </a:lnTo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92" name="组合 21"/>
          <p:cNvGrpSpPr/>
          <p:nvPr/>
        </p:nvGrpSpPr>
        <p:grpSpPr>
          <a:xfrm>
            <a:off x="7170330" y="1168328"/>
            <a:ext cx="4687816" cy="1497760"/>
            <a:chOff x="6460913" y="2413424"/>
            <a:chExt cx="2457958" cy="2034117"/>
          </a:xfrm>
          <a:solidFill>
            <a:srgbClr val="2E8102"/>
          </a:solidFill>
        </p:grpSpPr>
        <p:sp>
          <p:nvSpPr>
            <p:cNvPr id="93" name="Freeform 5"/>
            <p:cNvSpPr/>
            <p:nvPr/>
          </p:nvSpPr>
          <p:spPr bwMode="auto">
            <a:xfrm>
              <a:off x="6460913" y="2413424"/>
              <a:ext cx="2457958" cy="2034117"/>
            </a:xfrm>
            <a:prstGeom prst="roundRect">
              <a:avLst/>
            </a:prstGeom>
            <a:grpFill/>
            <a:ln>
              <a:noFill/>
            </a:ln>
          </p:spPr>
          <p:txBody>
            <a:bodyPr vert="horz" wrap="square" lIns="121921" tIns="60960" rIns="121921" bIns="60960" numCol="1" anchor="t" anchorCtr="0" compatLnSpc="1"/>
            <a:lstStyle/>
            <a:p>
              <a:pPr marL="0" marR="0" lvl="0" indent="0" algn="l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Montserrat" panose="00000500000000000000" charset="0"/>
              </a:endParaRPr>
            </a:p>
          </p:txBody>
        </p:sp>
        <p:grpSp>
          <p:nvGrpSpPr>
            <p:cNvPr id="94" name="组合 23"/>
            <p:cNvGrpSpPr/>
            <p:nvPr/>
          </p:nvGrpSpPr>
          <p:grpSpPr>
            <a:xfrm>
              <a:off x="6478930" y="2673127"/>
              <a:ext cx="2397783" cy="1710863"/>
              <a:chOff x="912037" y="2050567"/>
              <a:chExt cx="1798338" cy="1283148"/>
            </a:xfrm>
            <a:grpFill/>
          </p:grpSpPr>
          <p:sp>
            <p:nvSpPr>
              <p:cNvPr id="95" name="文本框 24"/>
              <p:cNvSpPr txBox="1"/>
              <p:nvPr/>
            </p:nvSpPr>
            <p:spPr>
              <a:xfrm>
                <a:off x="912037" y="2050567"/>
                <a:ext cx="1790163" cy="40754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    </a:t>
                </a:r>
                <a:r>
                  <a:rPr kumimoji="0" lang="en-US" altLang="zh-CN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Produktifitas</a:t>
                </a: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 </a:t>
                </a:r>
                <a:r>
                  <a:rPr kumimoji="0" lang="en-US" altLang="zh-CN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Penelitian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96" name="任意多边形 25"/>
              <p:cNvSpPr/>
              <p:nvPr/>
            </p:nvSpPr>
            <p:spPr>
              <a:xfrm>
                <a:off x="1127760" y="2560320"/>
                <a:ext cx="1028700" cy="0"/>
              </a:xfrm>
              <a:custGeom>
                <a:avLst/>
                <a:gdLst>
                  <a:gd name="connsiteX0" fmla="*/ 0 w 1028700"/>
                  <a:gd name="connsiteY0" fmla="*/ 0 h 0"/>
                  <a:gd name="connsiteX1" fmla="*/ 1028700 w 10287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8700">
                    <a:moveTo>
                      <a:pt x="0" y="0"/>
                    </a:moveTo>
                    <a:lnTo>
                      <a:pt x="1028700" y="0"/>
                    </a:lnTo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Montserrat" panose="00000500000000000000" charset="0"/>
                </a:endParaRPr>
              </a:p>
            </p:txBody>
          </p:sp>
          <p:sp>
            <p:nvSpPr>
              <p:cNvPr id="97" name="矩形 26"/>
              <p:cNvSpPr/>
              <p:nvPr/>
            </p:nvSpPr>
            <p:spPr>
              <a:xfrm>
                <a:off x="1178496" y="2612676"/>
                <a:ext cx="1531879" cy="7210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112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judul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 dana internal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9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judul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 dana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ekternal</a:t>
                </a:r>
                <a:endPara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98" name="组合 27"/>
          <p:cNvGrpSpPr/>
          <p:nvPr/>
        </p:nvGrpSpPr>
        <p:grpSpPr>
          <a:xfrm>
            <a:off x="7253956" y="4963728"/>
            <a:ext cx="4702717" cy="1425717"/>
            <a:chOff x="9092353" y="2413424"/>
            <a:chExt cx="2032000" cy="2034117"/>
          </a:xfrm>
          <a:solidFill>
            <a:srgbClr val="2E8102"/>
          </a:solidFill>
        </p:grpSpPr>
        <p:sp>
          <p:nvSpPr>
            <p:cNvPr id="99" name="Freeform 5"/>
            <p:cNvSpPr/>
            <p:nvPr/>
          </p:nvSpPr>
          <p:spPr bwMode="auto">
            <a:xfrm>
              <a:off x="9092353" y="2413424"/>
              <a:ext cx="2032000" cy="2034117"/>
            </a:xfrm>
            <a:prstGeom prst="roundRect">
              <a:avLst/>
            </a:prstGeom>
            <a:grpFill/>
            <a:ln>
              <a:noFill/>
            </a:ln>
          </p:spPr>
          <p:txBody>
            <a:bodyPr vert="horz" wrap="square" lIns="121921" tIns="60960" rIns="121921" bIns="60960" numCol="1" anchor="t" anchorCtr="0" compatLnSpc="1"/>
            <a:lstStyle/>
            <a:p>
              <a:pPr marL="0" marR="0" lvl="0" indent="0" algn="l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Montserrat" panose="00000500000000000000" charset="0"/>
              </a:endParaRPr>
            </a:p>
          </p:txBody>
        </p:sp>
        <p:grpSp>
          <p:nvGrpSpPr>
            <p:cNvPr id="100" name="组合 29"/>
            <p:cNvGrpSpPr/>
            <p:nvPr/>
          </p:nvGrpSpPr>
          <p:grpSpPr>
            <a:xfrm>
              <a:off x="9149858" y="2585532"/>
              <a:ext cx="1931922" cy="1771892"/>
              <a:chOff x="926413" y="1984867"/>
              <a:chExt cx="1448939" cy="1328919"/>
            </a:xfrm>
            <a:grpFill/>
          </p:grpSpPr>
          <p:sp>
            <p:nvSpPr>
              <p:cNvPr id="101" name="文本框 30"/>
              <p:cNvSpPr txBox="1"/>
              <p:nvPr/>
            </p:nvSpPr>
            <p:spPr>
              <a:xfrm>
                <a:off x="926413" y="1984867"/>
                <a:ext cx="1448939" cy="42813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Produktifitas</a:t>
                </a:r>
                <a:r>
                  <a:rPr lang="en-US" altLang="zh-CN" sz="2000" b="1" kern="0" dirty="0">
                    <a:solidFill>
                      <a:prstClr val="white"/>
                    </a:solidFill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 </a:t>
                </a:r>
                <a:r>
                  <a:rPr kumimoji="0" lang="en-US" altLang="zh-CN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charset="0"/>
                    <a:ea typeface="Montserrat" panose="00000500000000000000" charset="0"/>
                    <a:cs typeface="Montserrat" panose="00000500000000000000" charset="0"/>
                  </a:rPr>
                  <a:t>Pengabdian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103" name="矩形 32"/>
              <p:cNvSpPr/>
              <p:nvPr/>
            </p:nvSpPr>
            <p:spPr>
              <a:xfrm>
                <a:off x="1060804" y="2556313"/>
                <a:ext cx="1018056" cy="75747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242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judul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 dana internal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judul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 dana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/>
                  </a:rPr>
                  <a:t>eksternal</a:t>
                </a:r>
                <a:endPara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endParaRPr>
              </a:p>
            </p:txBody>
          </p:sp>
          <p:sp>
            <p:nvSpPr>
              <p:cNvPr id="102" name="任意多边形 31"/>
              <p:cNvSpPr/>
              <p:nvPr/>
            </p:nvSpPr>
            <p:spPr>
              <a:xfrm flipV="1">
                <a:off x="1084031" y="2440913"/>
                <a:ext cx="1232552" cy="48922"/>
              </a:xfrm>
              <a:custGeom>
                <a:avLst/>
                <a:gdLst>
                  <a:gd name="connsiteX0" fmla="*/ 0 w 1028700"/>
                  <a:gd name="connsiteY0" fmla="*/ 0 h 0"/>
                  <a:gd name="connsiteX1" fmla="*/ 1028700 w 10287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8700">
                    <a:moveTo>
                      <a:pt x="0" y="0"/>
                    </a:moveTo>
                    <a:lnTo>
                      <a:pt x="1028700" y="0"/>
                    </a:lnTo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110" name="Group 39"/>
          <p:cNvGrpSpPr/>
          <p:nvPr/>
        </p:nvGrpSpPr>
        <p:grpSpPr>
          <a:xfrm flipV="1">
            <a:off x="4829363" y="1559608"/>
            <a:ext cx="2274039" cy="539631"/>
            <a:chOff x="7258929" y="1631852"/>
            <a:chExt cx="1674056" cy="464234"/>
          </a:xfrm>
        </p:grpSpPr>
        <p:cxnSp>
          <p:nvCxnSpPr>
            <p:cNvPr id="111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39"/>
          <p:cNvGrpSpPr/>
          <p:nvPr/>
        </p:nvGrpSpPr>
        <p:grpSpPr>
          <a:xfrm>
            <a:off x="4809367" y="5224386"/>
            <a:ext cx="2360963" cy="457146"/>
            <a:chOff x="7258929" y="1631852"/>
            <a:chExt cx="1674056" cy="464234"/>
          </a:xfrm>
        </p:grpSpPr>
        <p:cxnSp>
          <p:nvCxnSpPr>
            <p:cNvPr id="114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任意多边形 31"/>
          <p:cNvSpPr/>
          <p:nvPr/>
        </p:nvSpPr>
        <p:spPr>
          <a:xfrm>
            <a:off x="7823732" y="1860007"/>
            <a:ext cx="3424393" cy="45719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solidFill>
            <a:srgbClr val="2E810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sp>
        <p:nvSpPr>
          <p:cNvPr id="118" name="任意多边形 19"/>
          <p:cNvSpPr/>
          <p:nvPr/>
        </p:nvSpPr>
        <p:spPr>
          <a:xfrm>
            <a:off x="3166015" y="3039678"/>
            <a:ext cx="1700928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solidFill>
            <a:srgbClr val="2E810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62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5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-14514" y="572402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4" name="椭圆 22"/>
          <p:cNvSpPr/>
          <p:nvPr/>
        </p:nvSpPr>
        <p:spPr>
          <a:xfrm>
            <a:off x="1394467" y="371193"/>
            <a:ext cx="7393933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5" name="TextBox 3"/>
          <p:cNvSpPr txBox="1"/>
          <p:nvPr/>
        </p:nvSpPr>
        <p:spPr>
          <a:xfrm>
            <a:off x="1450228" y="440823"/>
            <a:ext cx="70841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Rekognisi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Dosen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46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6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92155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6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9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45008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18" name="任意多边形 19"/>
          <p:cNvSpPr/>
          <p:nvPr/>
        </p:nvSpPr>
        <p:spPr>
          <a:xfrm>
            <a:off x="3204115" y="3039678"/>
            <a:ext cx="1700928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solidFill>
            <a:srgbClr val="2E810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66134501"/>
              </p:ext>
            </p:extLst>
          </p:nvPr>
        </p:nvGraphicFramePr>
        <p:xfrm>
          <a:off x="2032000" y="719666"/>
          <a:ext cx="93564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868679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5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-14514" y="572402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4" name="椭圆 22"/>
          <p:cNvSpPr/>
          <p:nvPr/>
        </p:nvSpPr>
        <p:spPr>
          <a:xfrm>
            <a:off x="1394467" y="371193"/>
            <a:ext cx="915630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5" name="TextBox 3"/>
          <p:cNvSpPr txBox="1"/>
          <p:nvPr/>
        </p:nvSpPr>
        <p:spPr>
          <a:xfrm>
            <a:off x="1450228" y="440823"/>
            <a:ext cx="85554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Capaian</a:t>
            </a:r>
            <a:r>
              <a:rPr lang="en-US" altLang="zh-CN" sz="2800" b="1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Prestasi</a:t>
            </a:r>
            <a:r>
              <a:rPr lang="en-US" altLang="zh-CN" sz="2800" b="1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sz="2800" b="1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Eksternal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Dosen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46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6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50619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6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9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45008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18" name="任意多边形 19"/>
          <p:cNvSpPr/>
          <p:nvPr/>
        </p:nvSpPr>
        <p:spPr>
          <a:xfrm>
            <a:off x="3204115" y="3039678"/>
            <a:ext cx="1700928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solidFill>
            <a:srgbClr val="2E810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58106934"/>
              </p:ext>
            </p:extLst>
          </p:nvPr>
        </p:nvGraphicFramePr>
        <p:xfrm>
          <a:off x="2032000" y="719666"/>
          <a:ext cx="93564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9841560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5"/>
          <p:cNvPicPr>
            <a:picLocks noChangeAspect="1"/>
          </p:cNvPicPr>
          <p:nvPr/>
        </p:nvPicPr>
        <p:blipFill rotWithShape="1">
          <a:blip r:embed="rId3" cstate="print"/>
          <a:srcRect l="-17" t="77460" r="40710" b="12647"/>
          <a:stretch>
            <a:fillRect/>
          </a:stretch>
        </p:blipFill>
        <p:spPr>
          <a:xfrm>
            <a:off x="-14514" y="572402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4" name="椭圆 22"/>
          <p:cNvSpPr/>
          <p:nvPr/>
        </p:nvSpPr>
        <p:spPr>
          <a:xfrm>
            <a:off x="1394467" y="371193"/>
            <a:ext cx="7393933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5" name="TextBox 3"/>
          <p:cNvSpPr txBox="1"/>
          <p:nvPr/>
        </p:nvSpPr>
        <p:spPr>
          <a:xfrm>
            <a:off x="1450228" y="440823"/>
            <a:ext cx="70841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Capaian</a:t>
            </a:r>
            <a:r>
              <a:rPr lang="en-US" altLang="zh-CN" sz="2800" b="1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sz="2800" b="1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Institusi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46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61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2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50619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64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9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45008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marL="0" marR="0" lvl="0" indent="0" algn="ctr" defTabSz="1087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18" name="任意多边形 19"/>
          <p:cNvSpPr/>
          <p:nvPr/>
        </p:nvSpPr>
        <p:spPr>
          <a:xfrm>
            <a:off x="3204115" y="3039678"/>
            <a:ext cx="1700928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solidFill>
            <a:srgbClr val="2E810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51570366"/>
              </p:ext>
            </p:extLst>
          </p:nvPr>
        </p:nvGraphicFramePr>
        <p:xfrm>
          <a:off x="2722418" y="1175008"/>
          <a:ext cx="8666018" cy="496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TextBox 3"/>
          <p:cNvSpPr txBox="1"/>
          <p:nvPr/>
        </p:nvSpPr>
        <p:spPr>
          <a:xfrm>
            <a:off x="11069782" y="3656670"/>
            <a:ext cx="11222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Target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10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9039"/>
            <a:ext cx="12192000" cy="688749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25856" y="1231701"/>
            <a:ext cx="798679" cy="699698"/>
            <a:chOff x="2880744" y="203921"/>
            <a:chExt cx="2016224" cy="1296144"/>
          </a:xfrm>
          <a:solidFill>
            <a:srgbClr val="2E8102"/>
          </a:solidFill>
        </p:grpSpPr>
        <p:sp>
          <p:nvSpPr>
            <p:cNvPr id="13" name="矩形 12"/>
            <p:cNvSpPr/>
            <p:nvPr/>
          </p:nvSpPr>
          <p:spPr>
            <a:xfrm>
              <a:off x="2880744" y="203921"/>
              <a:ext cx="2016224" cy="1296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2960905" y="203921"/>
              <a:ext cx="755783" cy="6478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35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sz="3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96559" y="1191227"/>
            <a:ext cx="798679" cy="762067"/>
            <a:chOff x="6300192" y="2211710"/>
            <a:chExt cx="2016224" cy="1299294"/>
          </a:xfrm>
          <a:solidFill>
            <a:srgbClr val="2E8102"/>
          </a:solidFill>
        </p:grpSpPr>
        <p:sp>
          <p:nvSpPr>
            <p:cNvPr id="17" name="矩形 16"/>
            <p:cNvSpPr/>
            <p:nvPr/>
          </p:nvSpPr>
          <p:spPr>
            <a:xfrm>
              <a:off x="6300192" y="2214860"/>
              <a:ext cx="2016224" cy="1296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6300192" y="2211710"/>
              <a:ext cx="755783" cy="6478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35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sz="3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20" name="TextBox 17"/>
          <p:cNvSpPr txBox="1"/>
          <p:nvPr/>
        </p:nvSpPr>
        <p:spPr>
          <a:xfrm>
            <a:off x="1147348" y="1356559"/>
            <a:ext cx="5059680" cy="35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35" b="1" spc="4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TREND PENDAPATAN TAHUNAN</a:t>
            </a:r>
            <a:endParaRPr lang="zh-CN" altLang="en-US" sz="1735" b="1" spc="4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7133826" y="993823"/>
            <a:ext cx="3967144" cy="35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35" b="1" spc="4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DANA EKSTERNAL</a:t>
            </a:r>
            <a:endParaRPr lang="zh-CN" altLang="en-US" sz="1735" b="1" spc="40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7133826" y="1353152"/>
            <a:ext cx="48137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Stikes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juga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mendapatkan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sumber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dana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dari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pihak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eksternal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,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antara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lain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 BELMAWA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DRPM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Gaji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DPK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Gaji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Serdos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Persewaan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akat-alat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Laboratorium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PPMBK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dari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BAPPEDA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ISS-MBKM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Alat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Laboratoriuum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CSR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Pertamina</a:t>
            </a:r>
            <a:endParaRPr lang="en-US" altLang="zh-CN" b="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Beasiswa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KIP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Hibah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Asosiaso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zh-CN" b="1" dirty="0" err="1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Perguruan</a:t>
            </a:r>
            <a:r>
              <a:rPr lang="en-US" altLang="zh-CN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Tinggi</a:t>
            </a:r>
          </a:p>
        </p:txBody>
      </p:sp>
      <p:pic>
        <p:nvPicPr>
          <p:cNvPr id="25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椭圆 22"/>
          <p:cNvSpPr/>
          <p:nvPr/>
        </p:nvSpPr>
        <p:spPr>
          <a:xfrm>
            <a:off x="2249634" y="304139"/>
            <a:ext cx="448209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7" name="TextBox 3"/>
          <p:cNvSpPr txBox="1"/>
          <p:nvPr/>
        </p:nvSpPr>
        <p:spPr>
          <a:xfrm>
            <a:off x="2249634" y="388555"/>
            <a:ext cx="44820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KEUANGAN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8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30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31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501787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33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20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4436008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1839051223"/>
              </p:ext>
            </p:extLst>
          </p:nvPr>
        </p:nvGraphicFramePr>
        <p:xfrm>
          <a:off x="501787" y="1486267"/>
          <a:ext cx="3596801" cy="4483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15698" r="57891" b="7218"/>
          <a:stretch/>
        </p:blipFill>
        <p:spPr>
          <a:xfrm>
            <a:off x="4546820" y="2326927"/>
            <a:ext cx="2007215" cy="290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17"/>
          <p:cNvSpPr txBox="1"/>
          <p:nvPr/>
        </p:nvSpPr>
        <p:spPr>
          <a:xfrm>
            <a:off x="6934367" y="5721513"/>
            <a:ext cx="5215408" cy="92333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Audit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Kantor </a:t>
            </a:r>
            <a:r>
              <a:rPr lang="en-US" altLang="zh-CN" sz="1600" b="1" spc="400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Akuntan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600" b="1" spc="400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Publik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Habib </a:t>
            </a:r>
            <a:r>
              <a:rPr lang="en-US" altLang="zh-CN" sz="1600" b="1" spc="400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Basuni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Surabaya </a:t>
            </a:r>
            <a:r>
              <a:rPr lang="en-US" altLang="zh-CN" sz="1600" b="1" spc="400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dengan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1600" b="1" spc="400" dirty="0" err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Hasil</a:t>
            </a:r>
            <a:r>
              <a:rPr lang="en-US" altLang="zh-CN" sz="1600" b="1" spc="400" dirty="0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b="1" u="sng" spc="400" dirty="0">
                <a:solidFill>
                  <a:srgbClr val="FF0000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WAJAR TANPA  KECUALI</a:t>
            </a:r>
            <a:endParaRPr lang="zh-CN" altLang="en-US" b="1" u="sng" spc="400" dirty="0">
              <a:solidFill>
                <a:srgbClr val="FF0000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sp>
        <p:nvSpPr>
          <p:cNvPr id="48" name="Freeform 3"/>
          <p:cNvSpPr/>
          <p:nvPr/>
        </p:nvSpPr>
        <p:spPr bwMode="gray">
          <a:xfrm rot="19490962">
            <a:off x="4013646" y="3485477"/>
            <a:ext cx="1819775" cy="2198933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0960" tIns="59267" rIns="60960" bIns="59267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sp>
        <p:nvSpPr>
          <p:cNvPr id="49" name="Freeform 4"/>
          <p:cNvSpPr/>
          <p:nvPr/>
        </p:nvSpPr>
        <p:spPr bwMode="gray">
          <a:xfrm rot="19490962" flipH="1" flipV="1">
            <a:off x="6010813" y="1302856"/>
            <a:ext cx="1819775" cy="2198933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0960" tIns="59267" rIns="60960" bIns="59267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Montserrat" panose="00000500000000000000" charset="0"/>
            </a:endParaRPr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gray">
          <a:xfrm>
            <a:off x="4216777" y="2373069"/>
            <a:ext cx="1578127" cy="1578127"/>
          </a:xfrm>
          <a:prstGeom prst="ellipse">
            <a:avLst/>
          </a:prstGeom>
          <a:solidFill>
            <a:srgbClr val="2E810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0960" tIns="59267" rIns="60960" bIns="59267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Penelitian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gray">
          <a:xfrm>
            <a:off x="6100954" y="3473987"/>
            <a:ext cx="1578127" cy="1578127"/>
          </a:xfrm>
          <a:prstGeom prst="ellipse">
            <a:avLst/>
          </a:prstGeom>
          <a:solidFill>
            <a:srgbClr val="2E810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0960" tIns="59267" rIns="60960" bIns="59267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Pengabdian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Masyarakat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2" name="TextBox 78"/>
          <p:cNvSpPr txBox="1"/>
          <p:nvPr/>
        </p:nvSpPr>
        <p:spPr>
          <a:xfrm>
            <a:off x="458848" y="2122027"/>
            <a:ext cx="31358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/>
              <a:t>Tahun</a:t>
            </a:r>
            <a:r>
              <a:rPr lang="en-US" sz="2400" dirty="0"/>
              <a:t> 2021 </a:t>
            </a:r>
            <a:r>
              <a:rPr lang="en-US" sz="2400" dirty="0" err="1"/>
              <a:t>s.d</a:t>
            </a:r>
            <a:r>
              <a:rPr lang="en-US" sz="2400" dirty="0"/>
              <a:t> 2023</a:t>
            </a:r>
          </a:p>
          <a:p>
            <a:pPr lvl="0"/>
            <a:r>
              <a:rPr lang="en-US" sz="2800" b="1" dirty="0"/>
              <a:t>10 </a:t>
            </a:r>
            <a:r>
              <a:rPr lang="en-US" sz="2800" b="1" dirty="0" err="1"/>
              <a:t>Juta</a:t>
            </a:r>
            <a:r>
              <a:rPr lang="en-US" sz="2800" b="1" dirty="0"/>
              <a:t> / </a:t>
            </a:r>
            <a:r>
              <a:rPr lang="en-US" sz="2800" b="1" dirty="0" err="1"/>
              <a:t>th</a:t>
            </a:r>
            <a:endParaRPr lang="en-US" sz="2800" b="1" dirty="0"/>
          </a:p>
        </p:txBody>
      </p:sp>
      <p:grpSp>
        <p:nvGrpSpPr>
          <p:cNvPr id="53" name="组合 52"/>
          <p:cNvGrpSpPr/>
          <p:nvPr/>
        </p:nvGrpSpPr>
        <p:grpSpPr>
          <a:xfrm>
            <a:off x="0" y="1199792"/>
            <a:ext cx="6863386" cy="783708"/>
            <a:chOff x="469900" y="931455"/>
            <a:chExt cx="5147540" cy="587781"/>
          </a:xfrm>
        </p:grpSpPr>
        <p:sp>
          <p:nvSpPr>
            <p:cNvPr id="54" name="TextBox 80"/>
            <p:cNvSpPr txBox="1"/>
            <p:nvPr/>
          </p:nvSpPr>
          <p:spPr>
            <a:xfrm>
              <a:off x="810594" y="931455"/>
              <a:ext cx="4806846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2000" b="1" dirty="0" err="1"/>
                <a:t>Prosentase</a:t>
              </a:r>
              <a:r>
                <a:rPr lang="en-US" sz="2000" b="1" dirty="0"/>
                <a:t> dana </a:t>
              </a:r>
              <a:r>
                <a:rPr lang="en-US" sz="2000" b="1" dirty="0" err="1"/>
                <a:t>penelitian</a:t>
              </a:r>
              <a:r>
                <a:rPr lang="en-US" sz="2000" b="1" dirty="0"/>
                <a:t> </a:t>
              </a:r>
              <a:r>
                <a:rPr lang="en-US" sz="2000" b="1" dirty="0" err="1"/>
                <a:t>terhadap</a:t>
              </a:r>
              <a:r>
                <a:rPr lang="en-US" sz="2000" b="1" dirty="0"/>
                <a:t> total dana PT </a:t>
              </a:r>
            </a:p>
            <a:p>
              <a:pPr lvl="0"/>
              <a:r>
                <a:rPr lang="en-US" sz="2000" b="1" dirty="0" err="1"/>
                <a:t>sebesar</a:t>
              </a:r>
              <a:r>
                <a:rPr lang="en-US" sz="2000" b="1" dirty="0"/>
                <a:t> 4,51%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469900" y="1519236"/>
              <a:ext cx="3299884" cy="0"/>
            </a:xfrm>
            <a:prstGeom prst="line">
              <a:avLst/>
            </a:prstGeom>
            <a:noFill/>
            <a:ln>
              <a:solidFill>
                <a:srgbClr val="41445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6" name="TextBox 82"/>
          <p:cNvSpPr txBox="1"/>
          <p:nvPr/>
        </p:nvSpPr>
        <p:spPr>
          <a:xfrm>
            <a:off x="7468533" y="2645936"/>
            <a:ext cx="45897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 err="1"/>
              <a:t>Tahun</a:t>
            </a:r>
            <a:r>
              <a:rPr lang="en-US" sz="2400" dirty="0"/>
              <a:t> 2021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2022 :</a:t>
            </a:r>
          </a:p>
          <a:p>
            <a:pPr lvl="0" algn="r"/>
            <a:r>
              <a:rPr lang="en-US" sz="2800" b="1" dirty="0"/>
              <a:t>4 </a:t>
            </a:r>
            <a:r>
              <a:rPr lang="en-US" sz="2800" b="1" dirty="0" err="1"/>
              <a:t>Juta</a:t>
            </a:r>
            <a:r>
              <a:rPr lang="en-US" sz="2800" b="1" dirty="0"/>
              <a:t>/  </a:t>
            </a:r>
            <a:r>
              <a:rPr lang="en-US" sz="2800" b="1" dirty="0" err="1"/>
              <a:t>Tahun</a:t>
            </a:r>
            <a:endParaRPr lang="en-US" sz="2800" b="1" dirty="0"/>
          </a:p>
          <a:p>
            <a:pPr lvl="0" algn="r"/>
            <a:endParaRPr lang="en-US" sz="2000" dirty="0"/>
          </a:p>
          <a:p>
            <a:pPr lvl="0" algn="r"/>
            <a:r>
              <a:rPr lang="en-US" sz="2400" dirty="0" err="1"/>
              <a:t>Tahun</a:t>
            </a:r>
            <a:r>
              <a:rPr lang="en-US" sz="2400" dirty="0"/>
              <a:t> 2023:</a:t>
            </a:r>
          </a:p>
          <a:p>
            <a:pPr lvl="0" algn="r"/>
            <a:r>
              <a:rPr lang="en-US" sz="2800" b="1" dirty="0"/>
              <a:t>10 </a:t>
            </a:r>
            <a:r>
              <a:rPr lang="en-US" sz="2800" b="1" dirty="0" err="1"/>
              <a:t>Juta</a:t>
            </a:r>
            <a:r>
              <a:rPr lang="en-US" sz="2800" b="1" dirty="0"/>
              <a:t>/ </a:t>
            </a:r>
            <a:r>
              <a:rPr lang="en-US" sz="2800" b="1" dirty="0" err="1"/>
              <a:t>Tahun</a:t>
            </a:r>
            <a:endParaRPr lang="en-US" sz="2800" b="1" dirty="0"/>
          </a:p>
        </p:txBody>
      </p:sp>
      <p:grpSp>
        <p:nvGrpSpPr>
          <p:cNvPr id="57" name="组合 56"/>
          <p:cNvGrpSpPr/>
          <p:nvPr/>
        </p:nvGrpSpPr>
        <p:grpSpPr>
          <a:xfrm>
            <a:off x="4638563" y="5019681"/>
            <a:ext cx="7306228" cy="909356"/>
            <a:chOff x="3219829" y="3528519"/>
            <a:chExt cx="5479671" cy="682017"/>
          </a:xfrm>
        </p:grpSpPr>
        <p:sp>
          <p:nvSpPr>
            <p:cNvPr id="58" name="TextBox 84"/>
            <p:cNvSpPr txBox="1"/>
            <p:nvPr/>
          </p:nvSpPr>
          <p:spPr>
            <a:xfrm>
              <a:off x="3219829" y="3910453"/>
              <a:ext cx="4882586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2000" b="1" dirty="0" err="1"/>
                <a:t>Prosentase</a:t>
              </a:r>
              <a:r>
                <a:rPr lang="en-US" sz="2000" b="1" dirty="0"/>
                <a:t> dana PKM </a:t>
              </a:r>
              <a:r>
                <a:rPr lang="en-US" sz="2000" b="1" dirty="0" err="1"/>
                <a:t>terhadap</a:t>
              </a:r>
              <a:r>
                <a:rPr lang="en-US" sz="2000" b="1" dirty="0"/>
                <a:t> total dana PT 2,56%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5257195" y="3528519"/>
              <a:ext cx="3442305" cy="0"/>
            </a:xfrm>
            <a:prstGeom prst="line">
              <a:avLst/>
            </a:prstGeom>
            <a:noFill/>
            <a:ln>
              <a:solidFill>
                <a:srgbClr val="41445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6373423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19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0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86907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2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286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4407874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24" name="图片 45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0" y="505348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椭圆 22"/>
          <p:cNvSpPr/>
          <p:nvPr/>
        </p:nvSpPr>
        <p:spPr>
          <a:xfrm>
            <a:off x="2249634" y="304139"/>
            <a:ext cx="4482092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6" name="TextBox 3"/>
          <p:cNvSpPr txBox="1"/>
          <p:nvPr/>
        </p:nvSpPr>
        <p:spPr>
          <a:xfrm>
            <a:off x="2249634" y="388555"/>
            <a:ext cx="44820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KEUANGAN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7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136177"/>
            <a:ext cx="971777" cy="9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5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311362" cy="6858000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894115" y="2032675"/>
            <a:ext cx="95577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5400" b="1" spc="30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TERIMA KASIH</a:t>
            </a:r>
            <a:endParaRPr lang="zh-CN" altLang="en-US" sz="5400" b="1" spc="301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122160" y="6185137"/>
            <a:ext cx="9205348" cy="2065383"/>
            <a:chOff x="-2122160" y="6185137"/>
            <a:chExt cx="9205348" cy="2065383"/>
          </a:xfrm>
        </p:grpSpPr>
        <p:sp>
          <p:nvSpPr>
            <p:cNvPr id="5" name="椭圆 22"/>
            <p:cNvSpPr/>
            <p:nvPr/>
          </p:nvSpPr>
          <p:spPr>
            <a:xfrm rot="10800000">
              <a:off x="-2122160" y="6185137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86858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9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286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407874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5315346" y="91040"/>
            <a:ext cx="16828011" cy="4580931"/>
            <a:chOff x="3074966" y="2692844"/>
            <a:chExt cx="6299770" cy="3313404"/>
          </a:xfrm>
        </p:grpSpPr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3074966" y="2692844"/>
              <a:ext cx="5812790" cy="140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en-US" altLang="zh-CN" sz="4000" b="1" spc="30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VISI</a:t>
              </a:r>
            </a:p>
            <a:p>
              <a:pPr algn="ctr"/>
              <a:endParaRPr lang="en-US" altLang="zh-CN" sz="4000" b="1" spc="30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  <a:p>
              <a:pPr algn="ctr"/>
              <a:r>
                <a:rPr lang="en-US" altLang="zh-CN" sz="4000" b="1" spc="30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MISI</a:t>
              </a:r>
            </a:p>
          </p:txBody>
        </p:sp>
        <p:sp>
          <p:nvSpPr>
            <p:cNvPr id="9" name="TextBox 111"/>
            <p:cNvSpPr txBox="1"/>
            <p:nvPr/>
          </p:nvSpPr>
          <p:spPr>
            <a:xfrm>
              <a:off x="6266738" y="2711533"/>
              <a:ext cx="3107998" cy="3294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“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Menjadi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institusi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yang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menghasilkan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tenaga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profesional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,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berbasis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kebutuhan</a:t>
              </a:r>
              <a:r>
                <a:rPr lang="en-US" altLang="zh-CN" sz="2400" b="1" dirty="0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sz="2400" b="1" dirty="0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masyarakat</a:t>
              </a:r>
              <a:r>
                <a:rPr lang="en-US" altLang="zh-CN" sz="2400" b="1" dirty="0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berdaya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saing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400" b="1" dirty="0">
                  <a:solidFill>
                    <a:srgbClr val="FF0000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Nasional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tahun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2026”</a:t>
              </a:r>
            </a:p>
            <a:p>
              <a:endParaRPr lang="en-US" altLang="zh-CN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  <a:p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Misi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STIKES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Pemkab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Jombang</a:t>
              </a:r>
              <a:r>
                <a:rPr lang="en-US" altLang="zh-CN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:</a:t>
              </a:r>
            </a:p>
            <a:p>
              <a:pPr marL="342900" indent="-342900">
                <a:buAutoNum type="alphaLcParenR"/>
              </a:pP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Menyelenggarakan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pendidikan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yang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menghasilkan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tenaga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yang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profesional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berbasis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kebutuhan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masyarakat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berdaya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saing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nasional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Menyelenggarakan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penelitian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sesuai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perkembangan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ilmu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pengetahuan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dan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teknologi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berbasis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kebutuhan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masyarakat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Menyelenggarakan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pengabdian</a:t>
              </a:r>
              <a:r>
                <a:rPr lang="en-US" altLang="zh-CN" sz="20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kepada</a:t>
              </a:r>
              <a:r>
                <a:rPr lang="en-US" altLang="zh-CN" sz="20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masyarakat</a:t>
              </a:r>
              <a:r>
                <a:rPr lang="en-US" altLang="zh-CN" sz="20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yang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berbasis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kebutuhan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kesehatan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masyarakat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Menghasilkan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manajemen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tata</a:t>
              </a:r>
              <a:r>
                <a:rPr lang="en-US" altLang="zh-CN" sz="20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sz="2000" b="1" dirty="0" err="1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kelola</a:t>
              </a:r>
              <a:r>
                <a:rPr lang="en-US" altLang="zh-CN" sz="20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 </a:t>
              </a:r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Good University Governance.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25" name="组合 8"/>
          <p:cNvGrpSpPr/>
          <p:nvPr/>
        </p:nvGrpSpPr>
        <p:grpSpPr>
          <a:xfrm>
            <a:off x="3299747" y="4800298"/>
            <a:ext cx="2557424" cy="907751"/>
            <a:chOff x="3666731" y="1984470"/>
            <a:chExt cx="2636520" cy="1447800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任意多边形 9"/>
            <p:cNvSpPr/>
            <p:nvPr/>
          </p:nvSpPr>
          <p:spPr>
            <a:xfrm>
              <a:off x="3666731" y="1984470"/>
              <a:ext cx="2636520" cy="1447800"/>
            </a:xfrm>
            <a:prstGeom prst="snip2DiagRect">
              <a:avLst/>
            </a:prstGeom>
            <a:solidFill>
              <a:srgbClr val="2E8102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35"/>
            <p:cNvSpPr txBox="1"/>
            <p:nvPr/>
          </p:nvSpPr>
          <p:spPr>
            <a:xfrm>
              <a:off x="3971726" y="2327583"/>
              <a:ext cx="2230360" cy="761579"/>
            </a:xfrm>
            <a:prstGeom prst="snip2DiagRect">
              <a:avLst/>
            </a:prstGeom>
            <a:noFill/>
            <a:ln w="508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Arial" panose="020B0604020202020204" pitchFamily="34" charset="0"/>
                </a:rPr>
                <a:t>KREATIF</a:t>
              </a:r>
              <a:endParaRPr lang="zh-CN" altLang="en-US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>
            <a:off x="541236" y="4805081"/>
            <a:ext cx="2558833" cy="907751"/>
            <a:chOff x="1436370" y="1984470"/>
            <a:chExt cx="2637973" cy="1447800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任意多边形 13"/>
            <p:cNvSpPr/>
            <p:nvPr/>
          </p:nvSpPr>
          <p:spPr>
            <a:xfrm>
              <a:off x="1436370" y="1984470"/>
              <a:ext cx="2636520" cy="1447800"/>
            </a:xfrm>
            <a:prstGeom prst="snip2DiagRect">
              <a:avLst/>
            </a:prstGeom>
            <a:solidFill>
              <a:srgbClr val="2E8102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43"/>
            <p:cNvSpPr txBox="1"/>
            <p:nvPr/>
          </p:nvSpPr>
          <p:spPr>
            <a:xfrm>
              <a:off x="1780384" y="2269004"/>
              <a:ext cx="2293959" cy="878746"/>
            </a:xfrm>
            <a:prstGeom prst="snip2DiagRect">
              <a:avLst/>
            </a:prstGeom>
            <a:noFill/>
            <a:ln w="508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Arial" panose="020B0604020202020204" pitchFamily="34" charset="0"/>
                </a:rPr>
                <a:t>PROFESIONAL</a:t>
              </a:r>
              <a:endParaRPr lang="zh-CN" altLang="en-US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15"/>
          <p:cNvGrpSpPr/>
          <p:nvPr/>
        </p:nvGrpSpPr>
        <p:grpSpPr>
          <a:xfrm>
            <a:off x="8723907" y="4832486"/>
            <a:ext cx="3057395" cy="907751"/>
            <a:chOff x="8127453" y="1984470"/>
            <a:chExt cx="2636520" cy="1447800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任意多边形 16"/>
            <p:cNvSpPr/>
            <p:nvPr/>
          </p:nvSpPr>
          <p:spPr>
            <a:xfrm>
              <a:off x="8127453" y="1984470"/>
              <a:ext cx="2636520" cy="1447800"/>
            </a:xfrm>
            <a:prstGeom prst="snip2DiagRect">
              <a:avLst/>
            </a:prstGeom>
            <a:solidFill>
              <a:srgbClr val="2E8102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  <p:sp>
          <p:nvSpPr>
            <p:cNvPr id="33" name="文本框 46"/>
            <p:cNvSpPr txBox="1"/>
            <p:nvPr/>
          </p:nvSpPr>
          <p:spPr>
            <a:xfrm>
              <a:off x="8382431" y="2250018"/>
              <a:ext cx="2116449" cy="878746"/>
            </a:xfrm>
            <a:prstGeom prst="snip2DiagRect">
              <a:avLst/>
            </a:prstGeom>
            <a:noFill/>
            <a:ln w="508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Arial" panose="020B0604020202020204" pitchFamily="34" charset="0"/>
                </a:rPr>
                <a:t>BERKARAKTER</a:t>
              </a:r>
              <a:endParaRPr lang="zh-CN" altLang="en-US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18"/>
          <p:cNvGrpSpPr/>
          <p:nvPr/>
        </p:nvGrpSpPr>
        <p:grpSpPr>
          <a:xfrm>
            <a:off x="6020842" y="4820987"/>
            <a:ext cx="2557424" cy="907751"/>
            <a:chOff x="5897092" y="1984470"/>
            <a:chExt cx="2636520" cy="1447800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任意多边形 19"/>
            <p:cNvSpPr/>
            <p:nvPr/>
          </p:nvSpPr>
          <p:spPr>
            <a:xfrm>
              <a:off x="5897092" y="1984470"/>
              <a:ext cx="2636520" cy="1447800"/>
            </a:xfrm>
            <a:prstGeom prst="snip2DiagRect">
              <a:avLst/>
            </a:prstGeom>
            <a:solidFill>
              <a:srgbClr val="2E8102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  <p:sp>
          <p:nvSpPr>
            <p:cNvPr id="36" name="文本框 49"/>
            <p:cNvSpPr txBox="1"/>
            <p:nvPr/>
          </p:nvSpPr>
          <p:spPr>
            <a:xfrm>
              <a:off x="6227711" y="2269004"/>
              <a:ext cx="2205655" cy="878746"/>
            </a:xfrm>
            <a:prstGeom prst="snip2DiagRect">
              <a:avLst/>
            </a:prstGeom>
            <a:noFill/>
            <a:ln w="508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Arial" panose="020B0604020202020204" pitchFamily="34" charset="0"/>
                </a:rPr>
                <a:t>INOVATIF</a:t>
              </a:r>
              <a:endParaRPr lang="zh-CN" altLang="en-US" sz="20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23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4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534320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38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557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4464145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40" name="Freeform 3"/>
          <p:cNvSpPr/>
          <p:nvPr/>
        </p:nvSpPr>
        <p:spPr>
          <a:xfrm>
            <a:off x="-154748" y="-81198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202546"/>
              </p:ext>
            </p:extLst>
          </p:nvPr>
        </p:nvGraphicFramePr>
        <p:xfrm>
          <a:off x="190483" y="2787767"/>
          <a:ext cx="11849117" cy="5063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295259" y="1094228"/>
            <a:ext cx="33494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Dokumen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kebijakan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VMTS UPPS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statuta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Dokumen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kebijakan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VMTS Program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statute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prasarana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ketercapaian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VMTS UPPS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Binaan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Perencanaan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Pembangunan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STIKES PEMKAB JOMBANG di RAB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prasarana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ketercapaian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VMTS 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MOU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mitra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pendukung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VMTS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dimanfaatkan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masyarak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Kurikulum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penciri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CPL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tambahan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Peningkaatan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hibah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sp>
        <p:nvSpPr>
          <p:cNvPr id="7" name="椭圆 22"/>
          <p:cNvSpPr/>
          <p:nvPr/>
        </p:nvSpPr>
        <p:spPr>
          <a:xfrm>
            <a:off x="1359480" y="374831"/>
            <a:ext cx="9051189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45150" y="443317"/>
            <a:ext cx="8198719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marL="0" marR="0" lvl="0" indent="0" algn="ctr" defTabSz="1087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Pencapaian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Perencanaan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StiKes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95797" y="3596965"/>
            <a:ext cx="2120419" cy="1226969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Penetapan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Desa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Binaan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Dosen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sebagai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    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narasumber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Prestasi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Hibah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Kurikulum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Penciri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    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keunggulan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Persiapan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SDM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dalam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     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Peningkatan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inovasi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5044874" y="3926667"/>
            <a:ext cx="2278002" cy="303701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Pengembangan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inovasi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3" name="TextBox 26"/>
          <p:cNvSpPr txBox="1"/>
          <p:nvPr/>
        </p:nvSpPr>
        <p:spPr>
          <a:xfrm>
            <a:off x="6777658" y="1570739"/>
            <a:ext cx="2534695" cy="1852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Terbentuknya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Pos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Pelayanan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      Kesehatan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Terintegrasi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Masyarakat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Tersedianya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RAB Pembangunan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     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Poliklinik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Tersedianya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MOU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Mitra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Produk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yang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dimanfaatkan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200" b="1" dirty="0">
                <a:solidFill>
                  <a:prstClr val="black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   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masyarakat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Kurikulum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Pelatihan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Peningkatan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Gallery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Wirausaha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Peningkatan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kualitas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produk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36946" y="1670532"/>
            <a:ext cx="215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Terbentuknya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model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wilayah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binaan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yang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mandiri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dalam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program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kesehatan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kesejahteraan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Marketing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kemandirian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ekonomi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Montserrat" panose="00000500000000000000" charset="0"/>
              </a:rPr>
              <a:t> 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  <a:sym typeface="Montserrat" panose="00000500000000000000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541160" y="3930063"/>
            <a:ext cx="2100465" cy="1878376"/>
            <a:chOff x="5046967" y="1626180"/>
            <a:chExt cx="2100465" cy="1878376"/>
          </a:xfrm>
        </p:grpSpPr>
        <p:sp>
          <p:nvSpPr>
            <p:cNvPr id="32" name="Rectangle 31"/>
            <p:cNvSpPr/>
            <p:nvPr/>
          </p:nvSpPr>
          <p:spPr>
            <a:xfrm>
              <a:off x="5046967" y="1776119"/>
              <a:ext cx="1971844" cy="17284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/>
            <p:cNvSpPr txBox="1"/>
            <p:nvPr/>
          </p:nvSpPr>
          <p:spPr>
            <a:xfrm>
              <a:off x="5175588" y="1626180"/>
              <a:ext cx="1971844" cy="1728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t" anchorCtr="0">
              <a:noAutofit/>
            </a:bodyPr>
            <a:lstStyle/>
            <a:p>
              <a:pPr lvl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2025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114532" y="3346232"/>
            <a:ext cx="1971844" cy="1728437"/>
            <a:chOff x="5046967" y="1776119"/>
            <a:chExt cx="1971844" cy="1728437"/>
          </a:xfrm>
        </p:grpSpPr>
        <p:sp>
          <p:nvSpPr>
            <p:cNvPr id="35" name="Rectangle 34"/>
            <p:cNvSpPr/>
            <p:nvPr/>
          </p:nvSpPr>
          <p:spPr>
            <a:xfrm>
              <a:off x="5046967" y="1776119"/>
              <a:ext cx="1971844" cy="17284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/>
            <p:cNvSpPr txBox="1"/>
            <p:nvPr/>
          </p:nvSpPr>
          <p:spPr>
            <a:xfrm>
              <a:off x="5046967" y="1776119"/>
              <a:ext cx="1971844" cy="1728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740" tIns="205740" rIns="205740" bIns="205740" numCol="1" spcCol="1270" anchor="t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2026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1979512" y="6172304"/>
            <a:ext cx="9205348" cy="2065383"/>
            <a:chOff x="-2122160" y="6126772"/>
            <a:chExt cx="9205348" cy="2065383"/>
          </a:xfrm>
        </p:grpSpPr>
        <p:sp>
          <p:nvSpPr>
            <p:cNvPr id="38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39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533723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1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357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4421945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1026" name="Picture 2" descr="Upward Icon #110398 - Free Icons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2386">
            <a:off x="5450364" y="2385518"/>
            <a:ext cx="1436744" cy="14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3458138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8" grpId="0"/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9633" y="-30230"/>
            <a:ext cx="12192000" cy="688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sp>
        <p:nvSpPr>
          <p:cNvPr id="9" name="Shape 2056"/>
          <p:cNvSpPr/>
          <p:nvPr/>
        </p:nvSpPr>
        <p:spPr>
          <a:xfrm>
            <a:off x="1847967" y="2263519"/>
            <a:ext cx="7686314" cy="371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08" y="215"/>
                </a:moveTo>
                <a:lnTo>
                  <a:pt x="18515" y="2111"/>
                </a:lnTo>
                <a:lnTo>
                  <a:pt x="11972" y="10428"/>
                </a:lnTo>
                <a:lnTo>
                  <a:pt x="8013" y="7302"/>
                </a:lnTo>
                <a:lnTo>
                  <a:pt x="0" y="17211"/>
                </a:lnTo>
                <a:lnTo>
                  <a:pt x="1642" y="21600"/>
                </a:lnTo>
                <a:lnTo>
                  <a:pt x="8648" y="10721"/>
                </a:lnTo>
                <a:lnTo>
                  <a:pt x="12228" y="13359"/>
                </a:lnTo>
                <a:lnTo>
                  <a:pt x="19035" y="3738"/>
                </a:lnTo>
                <a:lnTo>
                  <a:pt x="19906" y="6461"/>
                </a:lnTo>
                <a:lnTo>
                  <a:pt x="20553" y="4063"/>
                </a:lnTo>
                <a:lnTo>
                  <a:pt x="20938" y="2571"/>
                </a:lnTo>
                <a:lnTo>
                  <a:pt x="21600" y="0"/>
                </a:lnTo>
                <a:cubicBezTo>
                  <a:pt x="21600" y="0"/>
                  <a:pt x="17908" y="215"/>
                  <a:pt x="17908" y="215"/>
                </a:cubicBezTo>
                <a:close/>
              </a:path>
            </a:pathLst>
          </a:custGeom>
          <a:solidFill>
            <a:srgbClr val="2E8102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Shape 2057"/>
          <p:cNvSpPr/>
          <p:nvPr/>
        </p:nvSpPr>
        <p:spPr>
          <a:xfrm>
            <a:off x="2246526" y="5114513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1" name="Shape 2060"/>
          <p:cNvSpPr/>
          <p:nvPr/>
        </p:nvSpPr>
        <p:spPr>
          <a:xfrm>
            <a:off x="4543732" y="3619029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3" name="Shape 2063"/>
          <p:cNvSpPr/>
          <p:nvPr/>
        </p:nvSpPr>
        <p:spPr>
          <a:xfrm>
            <a:off x="5919559" y="4061601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4" name="Shape 2066"/>
          <p:cNvSpPr/>
          <p:nvPr/>
        </p:nvSpPr>
        <p:spPr>
          <a:xfrm>
            <a:off x="8583718" y="2391184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6" name="Text Placeholder 2"/>
          <p:cNvSpPr txBox="1"/>
          <p:nvPr/>
        </p:nvSpPr>
        <p:spPr>
          <a:xfrm>
            <a:off x="-180772" y="4444722"/>
            <a:ext cx="2078273" cy="1029748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Membangun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komitmen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brain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positif</a:t>
            </a:r>
            <a:endParaRPr lang="en-GB" sz="2000" b="1" dirty="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8" name="Text Placeholder 2"/>
          <p:cNvSpPr txBox="1"/>
          <p:nvPr/>
        </p:nvSpPr>
        <p:spPr>
          <a:xfrm>
            <a:off x="2616512" y="2648814"/>
            <a:ext cx="2839303" cy="100348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Stabilisasi</a:t>
            </a:r>
            <a:endParaRPr lang="en-GB" sz="2400" b="1" dirty="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0" name="Text Placeholder 2"/>
          <p:cNvSpPr txBox="1"/>
          <p:nvPr/>
        </p:nvSpPr>
        <p:spPr>
          <a:xfrm>
            <a:off x="5479194" y="1937896"/>
            <a:ext cx="2317193" cy="150741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Inovasi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Kreatifitas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dalam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mengatasi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masalah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komunitas</a:t>
            </a:r>
            <a:endParaRPr lang="en-GB" sz="2000" b="1" dirty="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9915508" y="2478995"/>
            <a:ext cx="2317193" cy="1136958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Inovasi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 Entrepreneur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dalam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Kebtuhan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Masyarakat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di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tingkat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Internasional</a:t>
            </a:r>
            <a:endParaRPr lang="en-GB" sz="2000" b="1" dirty="0">
              <a:solidFill>
                <a:srgbClr val="FF0000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Text Placeholder 2"/>
          <p:cNvSpPr txBox="1"/>
          <p:nvPr/>
        </p:nvSpPr>
        <p:spPr>
          <a:xfrm>
            <a:off x="279561" y="3852662"/>
            <a:ext cx="2148281" cy="439567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2006-2011</a:t>
            </a:r>
          </a:p>
        </p:txBody>
      </p:sp>
      <p:sp>
        <p:nvSpPr>
          <p:cNvPr id="24" name="Text Placeholder 2"/>
          <p:cNvSpPr txBox="1"/>
          <p:nvPr/>
        </p:nvSpPr>
        <p:spPr>
          <a:xfrm>
            <a:off x="4540943" y="3617622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02</a:t>
            </a:r>
          </a:p>
        </p:txBody>
      </p:sp>
      <p:sp>
        <p:nvSpPr>
          <p:cNvPr id="25" name="Text Placeholder 2"/>
          <p:cNvSpPr txBox="1"/>
          <p:nvPr/>
        </p:nvSpPr>
        <p:spPr>
          <a:xfrm>
            <a:off x="5919559" y="4061601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03</a:t>
            </a:r>
          </a:p>
        </p:txBody>
      </p:sp>
      <p:sp>
        <p:nvSpPr>
          <p:cNvPr id="26" name="Text Placeholder 2"/>
          <p:cNvSpPr txBox="1"/>
          <p:nvPr/>
        </p:nvSpPr>
        <p:spPr>
          <a:xfrm>
            <a:off x="8596557" y="2371031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05</a:t>
            </a:r>
          </a:p>
        </p:txBody>
      </p:sp>
      <p:sp>
        <p:nvSpPr>
          <p:cNvPr id="30" name="Shape 2057"/>
          <p:cNvSpPr/>
          <p:nvPr/>
        </p:nvSpPr>
        <p:spPr>
          <a:xfrm>
            <a:off x="7191410" y="3272785"/>
            <a:ext cx="470082" cy="47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 sz="3100" b="1"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7" name="Text Placeholder 2"/>
          <p:cNvSpPr txBox="1"/>
          <p:nvPr/>
        </p:nvSpPr>
        <p:spPr>
          <a:xfrm>
            <a:off x="7191410" y="3296732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04</a:t>
            </a:r>
          </a:p>
        </p:txBody>
      </p:sp>
      <p:sp>
        <p:nvSpPr>
          <p:cNvPr id="31" name="Text Placeholder 2"/>
          <p:cNvSpPr txBox="1"/>
          <p:nvPr/>
        </p:nvSpPr>
        <p:spPr>
          <a:xfrm>
            <a:off x="7692391" y="4204171"/>
            <a:ext cx="2317193" cy="122260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Inovasi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Entrepreneur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dalam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Kebtuhan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Kesehatan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Masyarakat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di Tingkat Nasional</a:t>
            </a:r>
            <a:endParaRPr lang="en-GB" sz="2000" b="1" dirty="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2" name="椭圆 22"/>
          <p:cNvSpPr/>
          <p:nvPr/>
        </p:nvSpPr>
        <p:spPr>
          <a:xfrm>
            <a:off x="1359480" y="374831"/>
            <a:ext cx="7933810" cy="59972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685484" y="433377"/>
            <a:ext cx="7281802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Arah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Pengembangan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StiKes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Pemkab</a:t>
            </a:r>
            <a:r>
              <a:rPr lang="en-CA" sz="2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Jombang</a:t>
            </a:r>
            <a:endParaRPr lang="en-CA" sz="24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8" name="Text Placeholder 2"/>
          <p:cNvSpPr txBox="1"/>
          <p:nvPr/>
        </p:nvSpPr>
        <p:spPr>
          <a:xfrm>
            <a:off x="2147230" y="2371031"/>
            <a:ext cx="2921731" cy="47822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2011-2016</a:t>
            </a:r>
          </a:p>
        </p:txBody>
      </p:sp>
      <p:sp>
        <p:nvSpPr>
          <p:cNvPr id="29" name="Text Placeholder 2"/>
          <p:cNvSpPr txBox="1"/>
          <p:nvPr/>
        </p:nvSpPr>
        <p:spPr>
          <a:xfrm>
            <a:off x="4897633" y="1459675"/>
            <a:ext cx="2921731" cy="47822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2016-2021</a:t>
            </a:r>
          </a:p>
        </p:txBody>
      </p:sp>
      <p:sp>
        <p:nvSpPr>
          <p:cNvPr id="34" name="Text Placeholder 2"/>
          <p:cNvSpPr txBox="1"/>
          <p:nvPr/>
        </p:nvSpPr>
        <p:spPr>
          <a:xfrm>
            <a:off x="7615465" y="3489195"/>
            <a:ext cx="1961083" cy="485765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2021-2026</a:t>
            </a:r>
          </a:p>
        </p:txBody>
      </p:sp>
      <p:sp>
        <p:nvSpPr>
          <p:cNvPr id="35" name="Text Placeholder 2"/>
          <p:cNvSpPr txBox="1"/>
          <p:nvPr/>
        </p:nvSpPr>
        <p:spPr>
          <a:xfrm>
            <a:off x="8396010" y="1553751"/>
            <a:ext cx="2921731" cy="47822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2026-2031</a:t>
            </a:r>
          </a:p>
        </p:txBody>
      </p:sp>
      <p:sp>
        <p:nvSpPr>
          <p:cNvPr id="37" name="Freeform 42"/>
          <p:cNvSpPr/>
          <p:nvPr/>
        </p:nvSpPr>
        <p:spPr bwMode="auto">
          <a:xfrm rot="10800000" flipV="1">
            <a:off x="362924" y="4406522"/>
            <a:ext cx="2030953" cy="635617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8" name="Freeform 42"/>
          <p:cNvSpPr/>
          <p:nvPr/>
        </p:nvSpPr>
        <p:spPr bwMode="auto">
          <a:xfrm rot="10800000" flipV="1">
            <a:off x="2564497" y="2919493"/>
            <a:ext cx="2217686" cy="635617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9" name="Freeform 42"/>
          <p:cNvSpPr/>
          <p:nvPr/>
        </p:nvSpPr>
        <p:spPr bwMode="auto">
          <a:xfrm flipV="1">
            <a:off x="5251465" y="1475106"/>
            <a:ext cx="872552" cy="3056575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0" name="Freeform 42"/>
          <p:cNvSpPr/>
          <p:nvPr/>
        </p:nvSpPr>
        <p:spPr bwMode="auto">
          <a:xfrm flipV="1">
            <a:off x="7426767" y="3805171"/>
            <a:ext cx="2092366" cy="1999931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1" name="Freeform 42"/>
          <p:cNvSpPr/>
          <p:nvPr/>
        </p:nvSpPr>
        <p:spPr bwMode="auto">
          <a:xfrm>
            <a:off x="8748033" y="1464046"/>
            <a:ext cx="2217686" cy="737168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79" tIns="41389" rIns="82779" bIns="41389"/>
          <a:lstStyle/>
          <a:p>
            <a:endParaRPr lang="zh-CN" altLang="en-US" sz="242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2" name="Text Placeholder 2"/>
          <p:cNvSpPr txBox="1"/>
          <p:nvPr/>
        </p:nvSpPr>
        <p:spPr>
          <a:xfrm>
            <a:off x="2275641" y="5134237"/>
            <a:ext cx="470082" cy="4700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01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2121107" y="6128884"/>
            <a:ext cx="9205348" cy="2065383"/>
            <a:chOff x="-2122160" y="6126772"/>
            <a:chExt cx="9205348" cy="2065383"/>
          </a:xfrm>
        </p:grpSpPr>
        <p:sp>
          <p:nvSpPr>
            <p:cNvPr id="44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5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493119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47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22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4436010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49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744739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4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6" grpId="0" build="p"/>
      <p:bldP spid="18" grpId="0" build="p"/>
      <p:bldP spid="20" grpId="0" build="p"/>
      <p:bldP spid="22" grpId="0" build="p"/>
      <p:bldP spid="23" grpId="0" build="p"/>
      <p:bldP spid="24" grpId="0" build="p"/>
      <p:bldP spid="25" grpId="0" build="p"/>
      <p:bldP spid="26" grpId="0" build="p"/>
      <p:bldP spid="30" grpId="0" animBg="1"/>
      <p:bldP spid="27" grpId="0" build="p"/>
      <p:bldP spid="31" grpId="0" build="p"/>
      <p:bldP spid="32" grpId="0" animBg="1"/>
      <p:bldP spid="33" grpId="0"/>
      <p:bldP spid="28" grpId="0" build="p"/>
      <p:bldP spid="29" grpId="0" build="p"/>
      <p:bldP spid="34" grpId="0" build="p"/>
      <p:bldP spid="35" grpId="0" build="p"/>
      <p:bldP spid="37" grpId="0" animBg="1"/>
      <p:bldP spid="38" grpId="0" animBg="1"/>
      <p:bldP spid="39" grpId="0" animBg="1"/>
      <p:bldP spid="40" grpId="0" animBg="1"/>
      <p:bldP spid="41" grpId="0" animBg="1"/>
      <p:bldP spid="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846" t="43009" r="13410" b="21679"/>
          <a:stretch/>
        </p:blipFill>
        <p:spPr>
          <a:xfrm>
            <a:off x="218981" y="1356137"/>
            <a:ext cx="11903449" cy="479872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/>
          <a:srcRect l="-17" t="77460" r="40710" b="12647"/>
          <a:stretch>
            <a:fillRect/>
          </a:stretch>
        </p:blipFill>
        <p:spPr>
          <a:xfrm>
            <a:off x="-45277" y="556059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9" name="椭圆 22"/>
          <p:cNvSpPr/>
          <p:nvPr/>
        </p:nvSpPr>
        <p:spPr>
          <a:xfrm>
            <a:off x="2594263" y="269780"/>
            <a:ext cx="5725182" cy="851857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114594" y="256604"/>
            <a:ext cx="5537036" cy="777659"/>
            <a:chOff x="3262192" y="2824376"/>
            <a:chExt cx="2740026" cy="777659"/>
          </a:xfrm>
        </p:grpSpPr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3262192" y="2824376"/>
              <a:ext cx="274002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30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 Condensed Medium" panose="00000606000000000000" charset="0"/>
                  <a:ea typeface="Montserrat" panose="00000500000000000000" charset="0"/>
                  <a:cs typeface="Barlow Condensed Medium" panose="00000606000000000000" charset="0"/>
                </a:rPr>
                <a:t>STRUKTUR ORGANISASI</a:t>
              </a:r>
              <a:endParaRPr kumimoji="0" lang="zh-CN" altLang="en-US" sz="2500" b="1" i="0" u="none" strike="noStrike" kern="1200" cap="none" spc="30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Medium" panose="00000606000000000000" charset="0"/>
                <a:ea typeface="Montserrat" panose="00000500000000000000" charset="0"/>
                <a:cs typeface="Barlow Condensed Medium" panose="00000606000000000000" charset="0"/>
              </a:endParaRPr>
            </a:p>
          </p:txBody>
        </p:sp>
        <p:sp>
          <p:nvSpPr>
            <p:cNvPr id="15" name="TextBox 111"/>
            <p:cNvSpPr txBox="1"/>
            <p:nvPr/>
          </p:nvSpPr>
          <p:spPr>
            <a:xfrm>
              <a:off x="3265654" y="3263481"/>
              <a:ext cx="2546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SEKOLAH TINGGI ILMU KESEHATAN JOMBANG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167437" y="6295603"/>
            <a:ext cx="9205348" cy="2065383"/>
            <a:chOff x="-2122160" y="6126772"/>
            <a:chExt cx="9205348" cy="2065383"/>
          </a:xfrm>
        </p:grpSpPr>
        <p:sp>
          <p:nvSpPr>
            <p:cNvPr id="20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21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8426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79823" y="6361272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23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356" y="6283161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4421944" y="6361272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 rot="5400000">
            <a:off x="10263265" y="-1719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40382760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9777" r="54071" b="1651"/>
          <a:stretch>
            <a:fillRect/>
          </a:stretch>
        </p:blipFill>
        <p:spPr>
          <a:xfrm>
            <a:off x="0" y="-10447"/>
            <a:ext cx="12192000" cy="688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3" y="203231"/>
            <a:ext cx="971777" cy="971777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219979" y="1934078"/>
            <a:ext cx="684289" cy="6842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286794" y="4602641"/>
            <a:ext cx="684289" cy="6842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428224" y="2758059"/>
            <a:ext cx="684289" cy="684289"/>
          </a:xfrm>
          <a:prstGeom prst="ellipse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878947" y="2827696"/>
            <a:ext cx="684289" cy="684289"/>
          </a:xfrm>
          <a:prstGeom prst="ellipse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195147" y="4494049"/>
            <a:ext cx="684289" cy="684289"/>
          </a:xfrm>
          <a:prstGeom prst="ellipse">
            <a:avLst/>
          </a:prstGeom>
          <a:solidFill>
            <a:srgbClr val="2E8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2" name="等腰三角形 41"/>
          <p:cNvSpPr/>
          <p:nvPr/>
        </p:nvSpPr>
        <p:spPr>
          <a:xfrm>
            <a:off x="3413895" y="2753412"/>
            <a:ext cx="296458" cy="23166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43" name="等腰三角形 42"/>
          <p:cNvSpPr/>
          <p:nvPr/>
        </p:nvSpPr>
        <p:spPr>
          <a:xfrm rot="1999831" flipV="1">
            <a:off x="2838767" y="4408585"/>
            <a:ext cx="265069" cy="17432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46" name="等腰三角形 45"/>
          <p:cNvSpPr/>
          <p:nvPr/>
        </p:nvSpPr>
        <p:spPr>
          <a:xfrm rot="3817369">
            <a:off x="4143992" y="3282524"/>
            <a:ext cx="320954" cy="18639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47" name="等腰三角形 46"/>
          <p:cNvSpPr/>
          <p:nvPr/>
        </p:nvSpPr>
        <p:spPr>
          <a:xfrm rot="7068518" flipV="1">
            <a:off x="2603632" y="3263016"/>
            <a:ext cx="226956" cy="15641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48" name="等腰三角形 47"/>
          <p:cNvSpPr/>
          <p:nvPr/>
        </p:nvSpPr>
        <p:spPr>
          <a:xfrm rot="8100000">
            <a:off x="4038595" y="4263991"/>
            <a:ext cx="246531" cy="19775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768626" y="3035046"/>
            <a:ext cx="1479727" cy="14797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bg1"/>
              </a:solidFill>
              <a:cs typeface="Montserrat" panose="00000500000000000000" charset="0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2803956" y="3565094"/>
            <a:ext cx="14090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S P M I</a:t>
            </a:r>
            <a:endParaRPr lang="zh-CN" altLang="en-US" sz="2400" b="1" dirty="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6600579" y="483255"/>
            <a:ext cx="5111047" cy="860353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tx1"/>
              </a:solidFill>
              <a:cs typeface="Montserrat" panose="00000500000000000000" charset="0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6612912" y="1662876"/>
            <a:ext cx="5111047" cy="860353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tx1"/>
              </a:solidFill>
              <a:cs typeface="Montserrat" panose="00000500000000000000" charset="0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6636572" y="2832658"/>
            <a:ext cx="5127409" cy="1048997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tx1"/>
              </a:solidFill>
              <a:cs typeface="Montserrat" panose="00000500000000000000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6120205" y="767327"/>
            <a:ext cx="349527" cy="349527"/>
            <a:chOff x="3683368" y="2342383"/>
            <a:chExt cx="351046" cy="351046"/>
          </a:xfrm>
          <a:solidFill>
            <a:srgbClr val="2E8102"/>
          </a:solidFill>
        </p:grpSpPr>
        <p:sp>
          <p:nvSpPr>
            <p:cNvPr id="56" name="椭圆 55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57" name="TextBox 70"/>
            <p:cNvSpPr txBox="1"/>
            <p:nvPr/>
          </p:nvSpPr>
          <p:spPr>
            <a:xfrm>
              <a:off x="3786883" y="2348630"/>
              <a:ext cx="144017" cy="3386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19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</a:t>
              </a:r>
              <a:endParaRPr lang="zh-CN" altLang="en-US" sz="219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096000" y="1915716"/>
            <a:ext cx="349527" cy="349527"/>
            <a:chOff x="3683368" y="2342383"/>
            <a:chExt cx="351046" cy="351046"/>
          </a:xfrm>
          <a:solidFill>
            <a:srgbClr val="2E8102"/>
          </a:solidFill>
        </p:grpSpPr>
        <p:sp>
          <p:nvSpPr>
            <p:cNvPr id="59" name="椭圆 58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0" name="TextBox 73"/>
            <p:cNvSpPr txBox="1"/>
            <p:nvPr/>
          </p:nvSpPr>
          <p:spPr>
            <a:xfrm>
              <a:off x="3786883" y="2348630"/>
              <a:ext cx="144017" cy="33847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19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</a:t>
              </a:r>
              <a:endParaRPr lang="zh-CN" altLang="en-US" sz="219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114079" y="3207051"/>
            <a:ext cx="349527" cy="349527"/>
            <a:chOff x="3683368" y="2342383"/>
            <a:chExt cx="351046" cy="351046"/>
          </a:xfrm>
          <a:solidFill>
            <a:srgbClr val="2E8102"/>
          </a:solidFill>
        </p:grpSpPr>
        <p:sp>
          <p:nvSpPr>
            <p:cNvPr id="62" name="椭圆 61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3" name="TextBox 76"/>
            <p:cNvSpPr txBox="1"/>
            <p:nvPr/>
          </p:nvSpPr>
          <p:spPr>
            <a:xfrm>
              <a:off x="3786883" y="2348630"/>
              <a:ext cx="144017" cy="33860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19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E</a:t>
              </a:r>
              <a:endParaRPr lang="zh-CN" altLang="en-US" sz="219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64" name="TextBox 77"/>
          <p:cNvSpPr txBox="1"/>
          <p:nvPr/>
        </p:nvSpPr>
        <p:spPr>
          <a:xfrm>
            <a:off x="6789068" y="520784"/>
            <a:ext cx="48645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29 STANDAR MUTU Stikes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Pemkab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Jombang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wajib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SNDIKTI No 03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tahun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2020 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 </a:t>
            </a:r>
            <a:r>
              <a:rPr lang="en-ID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Tambahan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PT 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VMTS</a:t>
            </a:r>
            <a:r>
              <a:rPr lang="en-ID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tata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pamong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tata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Kelola</a:t>
            </a:r>
            <a:r>
              <a:rPr lang="en-ID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Kemahasiswaan</a:t>
            </a:r>
            <a:r>
              <a:rPr lang="en-ID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Kerjasama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SPMI)</a:t>
            </a:r>
          </a:p>
        </p:txBody>
      </p:sp>
      <p:sp>
        <p:nvSpPr>
          <p:cNvPr id="65" name="TextBox 78"/>
          <p:cNvSpPr txBox="1"/>
          <p:nvPr/>
        </p:nvSpPr>
        <p:spPr>
          <a:xfrm>
            <a:off x="6834321" y="1809111"/>
            <a:ext cx="487584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Mutu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dilaksanakan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oleh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masing-masing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Unit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Kerja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Wakil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Ketua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Ketua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Stikes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indicator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kinerja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menjadi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tanggung</a:t>
            </a:r>
            <a:r>
              <a:rPr lang="en-ID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jawabnya</a:t>
            </a:r>
            <a:endParaRPr lang="en-ID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79"/>
          <p:cNvSpPr txBox="1"/>
          <p:nvPr/>
        </p:nvSpPr>
        <p:spPr>
          <a:xfrm>
            <a:off x="6767190" y="2933438"/>
            <a:ext cx="503680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Monitoring &amp; </a:t>
            </a:r>
            <a:r>
              <a:rPr lang="en-ID" sz="12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Evaluasi</a:t>
            </a: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oleh</a:t>
            </a: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GKM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 masing2 unit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kerja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Prodi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LED</a:t>
            </a:r>
          </a:p>
          <a:p>
            <a:pPr lvl="0" algn="l">
              <a:lnSpc>
                <a:spcPct val="100000"/>
              </a:lnSpc>
              <a:defRPr/>
            </a:pP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Audit Based Risk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mitigasi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potensi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risiko</a:t>
            </a:r>
            <a:endParaRPr lang="en-ID" sz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defRPr/>
            </a:pP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Audit </a:t>
            </a:r>
            <a:r>
              <a:rPr lang="en-ID" sz="12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Mutu</a:t>
            </a: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Internal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(AMI)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oleh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unit SPMI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melibatkan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reviewer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eksternal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September s/d 03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Oktober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2023</a:t>
            </a:r>
          </a:p>
          <a:p>
            <a:pPr lvl="0" algn="l">
              <a:lnSpc>
                <a:spcPct val="100000"/>
              </a:lnSpc>
              <a:defRPr/>
            </a:pP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 </a:t>
            </a:r>
            <a:r>
              <a:rPr lang="en-ID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kepuasan</a:t>
            </a: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pengguna</a:t>
            </a:r>
            <a:r>
              <a:rPr lang="en-ID" sz="1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dilakukan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secara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berkala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tiap</a:t>
            </a:r>
            <a:r>
              <a:rPr lang="en-ID" sz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tahun</a:t>
            </a:r>
            <a:endParaRPr lang="en-ID" sz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24478" y="372282"/>
            <a:ext cx="2560958" cy="5386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en-CA" sz="32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POLA KERJA</a:t>
            </a:r>
          </a:p>
        </p:txBody>
      </p:sp>
      <p:sp>
        <p:nvSpPr>
          <p:cNvPr id="68" name="圆角矩形 53"/>
          <p:cNvSpPr/>
          <p:nvPr/>
        </p:nvSpPr>
        <p:spPr>
          <a:xfrm>
            <a:off x="6643275" y="4144037"/>
            <a:ext cx="5120706" cy="860353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tx1"/>
              </a:solidFill>
              <a:cs typeface="Montserrat" panose="00000500000000000000" charset="0"/>
            </a:endParaRPr>
          </a:p>
        </p:txBody>
      </p:sp>
      <p:grpSp>
        <p:nvGrpSpPr>
          <p:cNvPr id="69" name="组合 60"/>
          <p:cNvGrpSpPr/>
          <p:nvPr/>
        </p:nvGrpSpPr>
        <p:grpSpPr>
          <a:xfrm>
            <a:off x="6096000" y="4340009"/>
            <a:ext cx="349527" cy="349527"/>
            <a:chOff x="3683368" y="2342383"/>
            <a:chExt cx="351046" cy="351046"/>
          </a:xfrm>
          <a:solidFill>
            <a:srgbClr val="2E8102"/>
          </a:solidFill>
        </p:grpSpPr>
        <p:sp>
          <p:nvSpPr>
            <p:cNvPr id="70" name="椭圆 61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1" name="TextBox 76"/>
            <p:cNvSpPr txBox="1"/>
            <p:nvPr/>
          </p:nvSpPr>
          <p:spPr>
            <a:xfrm>
              <a:off x="3786883" y="2348630"/>
              <a:ext cx="144017" cy="33860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19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</a:t>
              </a:r>
              <a:endParaRPr lang="zh-CN" altLang="en-US" sz="219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2" name="TextBox 79"/>
          <p:cNvSpPr txBox="1"/>
          <p:nvPr/>
        </p:nvSpPr>
        <p:spPr>
          <a:xfrm>
            <a:off x="6833753" y="4285955"/>
            <a:ext cx="4644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Rencana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Tindak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Lanjut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Temuan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sebagai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dasar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penyusunan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Renop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, Program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kerja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dan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RAB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tahun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2024</a:t>
            </a:r>
            <a:endParaRPr lang="en-ID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defRPr/>
            </a:pP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Rapat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Tinjauan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dilaksanakan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05 </a:t>
            </a:r>
            <a:r>
              <a:rPr lang="en-ID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Oktober</a:t>
            </a:r>
            <a:r>
              <a:rPr lang="en-ID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2023</a:t>
            </a:r>
            <a:endParaRPr lang="en-ID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圆角矩形 53"/>
          <p:cNvSpPr/>
          <p:nvPr/>
        </p:nvSpPr>
        <p:spPr>
          <a:xfrm>
            <a:off x="6626272" y="5293414"/>
            <a:ext cx="5137709" cy="1203027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solidFill>
                <a:schemeClr val="tx1"/>
              </a:solidFill>
              <a:cs typeface="Montserrat" panose="00000500000000000000" charset="0"/>
            </a:endParaRPr>
          </a:p>
        </p:txBody>
      </p:sp>
      <p:grpSp>
        <p:nvGrpSpPr>
          <p:cNvPr id="74" name="组合 60"/>
          <p:cNvGrpSpPr/>
          <p:nvPr/>
        </p:nvGrpSpPr>
        <p:grpSpPr>
          <a:xfrm>
            <a:off x="6114079" y="5466945"/>
            <a:ext cx="349527" cy="349527"/>
            <a:chOff x="3683368" y="2342383"/>
            <a:chExt cx="351046" cy="351046"/>
          </a:xfrm>
          <a:solidFill>
            <a:srgbClr val="2E8102"/>
          </a:solidFill>
        </p:grpSpPr>
        <p:sp>
          <p:nvSpPr>
            <p:cNvPr id="75" name="椭圆 61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3786883" y="2348630"/>
              <a:ext cx="144017" cy="33860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19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P</a:t>
              </a:r>
              <a:endParaRPr lang="zh-CN" altLang="en-US" sz="219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7" name="TextBox 79"/>
          <p:cNvSpPr txBox="1"/>
          <p:nvPr/>
        </p:nvSpPr>
        <p:spPr>
          <a:xfrm>
            <a:off x="6803302" y="5325300"/>
            <a:ext cx="496457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Peningkatan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berupa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peningkatan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kualitas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dokumen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peningkatan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indicator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capaian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yang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melampaui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target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penambahan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mutu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baru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l">
              <a:lnSpc>
                <a:spcPct val="10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Peningkatan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mutu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tahun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2023-2024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menjadi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31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yaitu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dengan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penambahan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2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baru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yaitu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RPL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Standar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MBKM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45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9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 Box 7"/>
            <p:cNvSpPr txBox="1">
              <a:spLocks noChangeArrowheads="1"/>
            </p:cNvSpPr>
            <p:nvPr/>
          </p:nvSpPr>
          <p:spPr bwMode="auto">
            <a:xfrm>
              <a:off x="506184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79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89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450077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16598 L -4.16667E-7 -2.96296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6628 0.11852 L 2.08333E-7 2.96296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59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6628 -0.11875 L 2.08333E-7 2.59259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5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52 -0.16736 L -4.16667E-7 -1.48148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83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602 -0.11875 L -8.33333E-7 2.59259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2544 L 2.70833E-6 -2.96296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0091 0.17986 L -1.66667E-6 -3.7037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900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10169 -0.17986 L -1.66667E-6 -7.40741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89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65 -0.25439 L 5E-6 -3.33333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70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065 -0.17963 L 2.77556E-17 -7.40741E-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1" grpId="0"/>
      <p:bldP spid="52" grpId="0" animBg="1"/>
      <p:bldP spid="53" grpId="0" animBg="1"/>
      <p:bldP spid="54" grpId="0" animBg="1"/>
      <p:bldP spid="64" grpId="0"/>
      <p:bldP spid="65" grpId="0"/>
      <p:bldP spid="66" grpId="0"/>
      <p:bldP spid="68" grpId="0" animBg="1"/>
      <p:bldP spid="72" grpId="0"/>
      <p:bldP spid="73" grpId="0" animBg="1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29BF573-AD20-14D6-4F46-68E52947E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24" y="1677548"/>
            <a:ext cx="2435607" cy="3886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93D1C-1FC0-9DB0-9B9C-3535E2CA4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641762"/>
            <a:ext cx="2435607" cy="3886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5" cstate="print"/>
          <a:srcRect l="-17" t="77460" r="40710" b="12647"/>
          <a:stretch>
            <a:fillRect/>
          </a:stretch>
        </p:blipFill>
        <p:spPr>
          <a:xfrm>
            <a:off x="0" y="6373423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C170AF14-8ED0-637C-0A38-E8389C60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9" y="1641762"/>
            <a:ext cx="2432304" cy="3958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36A8D8-5C08-679C-ED85-455A7A2A09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31" y="1677548"/>
            <a:ext cx="2507884" cy="4001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36"/>
          <p:cNvPicPr>
            <a:picLocks noChangeAspect="1"/>
          </p:cNvPicPr>
          <p:nvPr/>
        </p:nvPicPr>
        <p:blipFill rotWithShape="1">
          <a:blip r:embed="rId5" cstate="print"/>
          <a:srcRect l="-17" t="77460" r="40710" b="12647"/>
          <a:stretch>
            <a:fillRect/>
          </a:stretch>
        </p:blipFill>
        <p:spPr>
          <a:xfrm>
            <a:off x="-14369" y="618405"/>
            <a:ext cx="12206514" cy="158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椭圆 22"/>
          <p:cNvSpPr/>
          <p:nvPr/>
        </p:nvSpPr>
        <p:spPr>
          <a:xfrm>
            <a:off x="2625171" y="332126"/>
            <a:ext cx="5725182" cy="851857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1977503" y="6093508"/>
            <a:ext cx="9205348" cy="2065383"/>
            <a:chOff x="-2122160" y="6126772"/>
            <a:chExt cx="9205348" cy="2065383"/>
          </a:xfrm>
        </p:grpSpPr>
        <p:sp>
          <p:nvSpPr>
            <p:cNvPr id="32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33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8426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562622" y="6361272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35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356" y="6283161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4421944" y="6361272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1" y="265577"/>
            <a:ext cx="971777" cy="971777"/>
          </a:xfrm>
          <a:prstGeom prst="rect">
            <a:avLst/>
          </a:prstGeom>
        </p:spPr>
      </p:pic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3056110" y="467509"/>
            <a:ext cx="553703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spc="301" dirty="0">
                <a:solidFill>
                  <a:schemeClr val="bg1"/>
                </a:solidFill>
                <a:latin typeface="Barlow Condensed Medium" panose="00000606000000000000" charset="0"/>
                <a:ea typeface="Montserrat" panose="00000500000000000000" charset="0"/>
                <a:cs typeface="Barlow Condensed Medium" panose="00000606000000000000" charset="0"/>
              </a:rPr>
              <a:t>DOKUMEN FORMAL SPMI</a:t>
            </a:r>
            <a:endParaRPr kumimoji="0" lang="zh-CN" altLang="en-US" sz="2500" b="1" i="0" u="none" strike="noStrike" kern="1200" cap="none" spc="30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Medium" panose="00000606000000000000" charset="0"/>
              <a:ea typeface="Montserrat" panose="00000500000000000000" charset="0"/>
              <a:cs typeface="Barlow Condensed Medium" panose="000006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29DB03-85ED-D805-E562-9FF71E4C2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12" y="484836"/>
            <a:ext cx="3374489" cy="252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EA88F-36D7-9D59-F28F-C885C608B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0" y="484836"/>
            <a:ext cx="3371860" cy="252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9A192-328F-F784-0F55-44158CB46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39" y="3203785"/>
            <a:ext cx="3415377" cy="236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A5CD1-FE95-110B-3CC7-2FD9CF8A14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12" y="3203784"/>
            <a:ext cx="3374489" cy="23649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122160" y="6126772"/>
            <a:ext cx="9205348" cy="2065383"/>
            <a:chOff x="-2122160" y="6126772"/>
            <a:chExt cx="9205348" cy="2065383"/>
          </a:xfrm>
        </p:grpSpPr>
        <p:sp>
          <p:nvSpPr>
            <p:cNvPr id="10" name="椭圆 22"/>
            <p:cNvSpPr/>
            <p:nvPr/>
          </p:nvSpPr>
          <p:spPr>
            <a:xfrm rot="10800000">
              <a:off x="-2122160" y="6126772"/>
              <a:ext cx="9205348" cy="2065383"/>
            </a:xfrm>
            <a:prstGeom prst="flowChartOnlineStorage">
              <a:avLst/>
            </a:prstGeom>
            <a:solidFill>
              <a:srgbClr val="2E810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1" name="Picture 4" descr="World, Symbol, Internet, Blue, Circle, Line, Area, Logo, Sphere, World,  Symbol, Internet png | PNGW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15701"/>
              <a:ext cx="645911" cy="50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32035" y="6458547"/>
              <a:ext cx="153984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https://spj.ac.id</a:t>
              </a:r>
            </a:p>
          </p:txBody>
        </p:sp>
        <p:pic>
          <p:nvPicPr>
            <p:cNvPr id="16" name="Picture 8" descr="Berkas:Facebook f logo (2019).svg - Wikipedia bahasa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558" y="6380436"/>
              <a:ext cx="368317" cy="36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464146" y="6458547"/>
              <a:ext cx="2163413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400" b="1" dirty="0" err="1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STIKESpemkabjombang</a:t>
              </a:r>
              <a:endParaRPr lang="en-CA" sz="14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3" name="椭圆 22"/>
          <p:cNvSpPr/>
          <p:nvPr/>
        </p:nvSpPr>
        <p:spPr>
          <a:xfrm>
            <a:off x="347531" y="484836"/>
            <a:ext cx="3821192" cy="2331390"/>
          </a:xfrm>
          <a:prstGeom prst="round2DiagRect">
            <a:avLst/>
          </a:prstGeom>
          <a:solidFill>
            <a:srgbClr val="2E81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298632" y="788756"/>
            <a:ext cx="400643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DOKUMENTASI KEGIATAN AUDIT MUTU INTERNAL PERIODE 2023</a:t>
            </a:r>
            <a:endParaRPr lang="zh-CN" altLang="en-US" sz="2800" b="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8" name="Freeform 3"/>
          <p:cNvSpPr/>
          <p:nvPr/>
        </p:nvSpPr>
        <p:spPr>
          <a:xfrm rot="-10800000">
            <a:off x="10151412" y="4997465"/>
            <a:ext cx="2056162" cy="2071965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1373</Words>
  <Application>Microsoft Office PowerPoint</Application>
  <PresentationFormat>Widescreen</PresentationFormat>
  <Paragraphs>357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Barlow Condensed Medium</vt:lpstr>
      <vt:lpstr>Calibri</vt:lpstr>
      <vt:lpstr>Montserrat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Vega Yobel</cp:lastModifiedBy>
  <cp:revision>171</cp:revision>
  <dcterms:created xsi:type="dcterms:W3CDTF">2016-09-19T11:37:00Z</dcterms:created>
  <dcterms:modified xsi:type="dcterms:W3CDTF">2025-11-26T02:42:31Z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D5EDDDEFEE604D5C91E4A8423AB4458A</vt:lpwstr>
  </property>
</Properties>
</file>